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8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7" r:id="rId46"/>
    <p:sldId id="302" r:id="rId47"/>
    <p:sldId id="300" r:id="rId48"/>
    <p:sldId id="305" r:id="rId49"/>
    <p:sldId id="303" r:id="rId50"/>
    <p:sldId id="301" r:id="rId51"/>
    <p:sldId id="304" r:id="rId52"/>
    <p:sldId id="308" r:id="rId53"/>
    <p:sldId id="306" r:id="rId54"/>
    <p:sldId id="309" r:id="rId55"/>
    <p:sldId id="310" r:id="rId56"/>
    <p:sldId id="314" r:id="rId57"/>
    <p:sldId id="311" r:id="rId58"/>
    <p:sldId id="312" r:id="rId59"/>
    <p:sldId id="313" r:id="rId60"/>
    <p:sldId id="315" r:id="rId61"/>
    <p:sldId id="316" r:id="rId62"/>
    <p:sldId id="318" r:id="rId63"/>
    <p:sldId id="317" r:id="rId64"/>
    <p:sldId id="319" r:id="rId65"/>
    <p:sldId id="336" r:id="rId66"/>
    <p:sldId id="320" r:id="rId67"/>
    <p:sldId id="321" r:id="rId68"/>
    <p:sldId id="323" r:id="rId69"/>
    <p:sldId id="322" r:id="rId70"/>
    <p:sldId id="339" r:id="rId71"/>
    <p:sldId id="325" r:id="rId72"/>
    <p:sldId id="324" r:id="rId73"/>
    <p:sldId id="326" r:id="rId74"/>
    <p:sldId id="338" r:id="rId75"/>
    <p:sldId id="337" r:id="rId76"/>
    <p:sldId id="327" r:id="rId77"/>
    <p:sldId id="328" r:id="rId78"/>
    <p:sldId id="329" r:id="rId79"/>
    <p:sldId id="330" r:id="rId80"/>
    <p:sldId id="332" r:id="rId81"/>
    <p:sldId id="331" r:id="rId82"/>
    <p:sldId id="333" r:id="rId83"/>
    <p:sldId id="334" r:id="rId84"/>
    <p:sldId id="335" r:id="rId85"/>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9222509-8D85-4131-985E-F7AB91A69C6B}">
  <a:tblStyle styleId="{29222509-8D85-4131-985E-F7AB91A69C6B}"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1258" y="6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SzPts val="1400"/>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pPr marL="0" marR="0" lvl="0" indent="0" algn="r" rtl="0">
                <a:lnSpc>
                  <a:spcPct val="100000"/>
                </a:lnSpc>
                <a:spcBef>
                  <a:spcPts val="0"/>
                </a:spcBef>
                <a:spcAft>
                  <a:spcPts val="0"/>
                </a:spcAft>
                <a:buClr>
                  <a:srgbClr val="000000"/>
                </a:buClr>
                <a:buSzPts val="1200"/>
                <a:buFont typeface="Arial"/>
                <a:buNone/>
              </a:p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5" name="Google Shape;285;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 name="Google Shape;316;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 name="Google Shape;322;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 name="Google Shape;341;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7" name="Google Shape;347;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9764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6222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44258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5360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55597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37236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3096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05007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00155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79497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36532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54923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59" name="Google Shape;359;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3349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54099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17402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60832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75454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476786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48564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73754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52450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81897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5735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845100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235132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749535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61694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14172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88723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714378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386249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845216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4044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75953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514549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833464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283341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3493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 name="Google Shape;17;p2"/>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 name="Google Shape;18;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5" name="Google Shape;35;p5"/>
          <p:cNvSpPr>
            <a:spLocks noGrp="1"/>
          </p:cNvSpPr>
          <p:nvPr>
            <p:ph type="pic" idx="2"/>
          </p:nvPr>
        </p:nvSpPr>
        <p:spPr>
          <a:xfrm>
            <a:off x="1792288" y="612775"/>
            <a:ext cx="5486400" cy="4114800"/>
          </a:xfrm>
          <a:prstGeom prst="rect">
            <a:avLst/>
          </a:prstGeom>
          <a:noFill/>
          <a:ln>
            <a:noFill/>
          </a:ln>
        </p:spPr>
      </p:sp>
      <p:sp>
        <p:nvSpPr>
          <p:cNvPr id="36" name="Google Shape;36;p5"/>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37" name="Google Shape;37;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43" name="Google Shape;43;p6"/>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44" name="Google Shape;44;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
        <p:nvSpPr>
          <p:cNvPr id="48" name="Google Shape;48;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3" name="Google Shape;53;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6"/>
        <p:cNvGrpSpPr/>
        <p:nvPr/>
      </p:nvGrpSpPr>
      <p:grpSpPr>
        <a:xfrm>
          <a:off x="0" y="0"/>
          <a:ext cx="0" cy="0"/>
          <a:chOff x="0" y="0"/>
          <a:chExt cx="0" cy="0"/>
        </a:xfrm>
      </p:grpSpPr>
      <p:sp>
        <p:nvSpPr>
          <p:cNvPr id="57" name="Google Shape;57;p9"/>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8" name="Google Shape;58;p9"/>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9" name="Google Shape;59;p9"/>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60" name="Google Shape;60;p9"/>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61" name="Google Shape;61;p9"/>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62" name="Google Shape;62;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7" name="Google Shape;67;p10"/>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68" name="Google Shape;68;p10"/>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69" name="Google Shape;69;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4" name="Google Shape;74;p11"/>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75" name="Google Shape;75;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8"/>
        <p:cNvGrpSpPr/>
        <p:nvPr/>
      </p:nvGrpSpPr>
      <p:grpSpPr>
        <a:xfrm>
          <a:off x="0" y="0"/>
          <a:ext cx="0" cy="0"/>
          <a:chOff x="0" y="0"/>
          <a:chExt cx="0" cy="0"/>
        </a:xfrm>
      </p:grpSpPr>
      <p:sp>
        <p:nvSpPr>
          <p:cNvPr id="79" name="Google Shape;79;p1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0" name="Google Shape;80;p1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81" name="Google Shape;81;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rgbClr val="898989"/>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2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1200"/>
              <a:buFont typeface="Calibri"/>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endParaRPr sz="4400">
              <a:solidFill>
                <a:schemeClr val="dk1"/>
              </a:solidFill>
              <a:latin typeface="Calibri"/>
              <a:ea typeface="Calibri"/>
              <a:cs typeface="Calibri"/>
              <a:sym typeface="Calibri"/>
            </a:endParaRPr>
          </a:p>
        </p:txBody>
      </p:sp>
      <p:sp>
        <p:nvSpPr>
          <p:cNvPr id="89" name="Google Shape;89;p13"/>
          <p:cNvSpPr txBox="1">
            <a:spLocks noGrp="1"/>
          </p:cNvSpPr>
          <p:nvPr>
            <p:ph type="body" idx="1"/>
          </p:nvPr>
        </p:nvSpPr>
        <p:spPr>
          <a:xfrm>
            <a:off x="457200" y="1600200"/>
            <a:ext cx="8229600" cy="4525962"/>
          </a:xfrm>
          <a:prstGeom prst="rect">
            <a:avLst/>
          </a:prstGeom>
          <a:noFill/>
          <a:ln>
            <a:noFill/>
          </a:ln>
        </p:spPr>
        <p:txBody>
          <a:bodyPr spcFirstLastPara="1" wrap="square" lIns="91425" tIns="45700" rIns="91425" bIns="45700" anchor="t" anchorCtr="0">
            <a:noAutofit/>
          </a:bodyPr>
          <a:lstStyle/>
          <a:p>
            <a:pPr marL="342900" marR="0" lvl="0" indent="-342900" algn="ctr" rtl="0">
              <a:lnSpc>
                <a:spcPct val="100000"/>
              </a:lnSpc>
              <a:spcBef>
                <a:spcPts val="0"/>
              </a:spcBef>
              <a:spcAft>
                <a:spcPts val="0"/>
              </a:spcAft>
              <a:buClr>
                <a:schemeClr val="dk1"/>
              </a:buClr>
              <a:buSzPts val="3200"/>
              <a:buFont typeface="Arial"/>
              <a:buNone/>
            </a:pPr>
            <a:endParaRPr sz="3200" b="0" i="0" u="none" strike="noStrike" cap="none">
              <a:solidFill>
                <a:schemeClr val="dk1"/>
              </a:solidFill>
              <a:latin typeface="Calibri"/>
              <a:ea typeface="Calibri"/>
              <a:cs typeface="Calibri"/>
              <a:sym typeface="Calibri"/>
            </a:endParaRPr>
          </a:p>
          <a:p>
            <a:pPr marL="342900" marR="0" lvl="0" indent="-342900" algn="ctr" rtl="0">
              <a:lnSpc>
                <a:spcPct val="100000"/>
              </a:lnSpc>
              <a:spcBef>
                <a:spcPts val="640"/>
              </a:spcBef>
              <a:spcAft>
                <a:spcPts val="0"/>
              </a:spcAft>
              <a:buClr>
                <a:schemeClr val="dk1"/>
              </a:buClr>
              <a:buSzPts val="3200"/>
              <a:buFont typeface="Arial"/>
              <a:buNone/>
            </a:pPr>
            <a:r>
              <a:rPr lang="en-US" sz="3200" b="1" i="0" u="none" strike="noStrike" cap="none">
                <a:solidFill>
                  <a:schemeClr val="dk1"/>
                </a:solidFill>
                <a:latin typeface="Times New Roman"/>
                <a:ea typeface="Times New Roman"/>
                <a:cs typeface="Times New Roman"/>
                <a:sym typeface="Times New Roman"/>
              </a:rPr>
              <a:t>Unit 2</a:t>
            </a:r>
            <a:endParaRPr/>
          </a:p>
          <a:p>
            <a:pPr marL="342900" marR="0" lvl="0" indent="-342900" algn="ctr" rtl="0">
              <a:lnSpc>
                <a:spcPct val="100000"/>
              </a:lnSpc>
              <a:spcBef>
                <a:spcPts val="640"/>
              </a:spcBef>
              <a:spcAft>
                <a:spcPts val="0"/>
              </a:spcAft>
              <a:buClr>
                <a:schemeClr val="dk1"/>
              </a:buClr>
              <a:buSzPts val="3200"/>
              <a:buFont typeface="Arial"/>
              <a:buNone/>
            </a:pPr>
            <a:r>
              <a:rPr lang="en-US" sz="3200" b="1" i="0" u="none" strike="noStrike" cap="none">
                <a:solidFill>
                  <a:schemeClr val="dk1"/>
                </a:solidFill>
                <a:latin typeface="Times New Roman"/>
                <a:ea typeface="Times New Roman"/>
                <a:cs typeface="Times New Roman"/>
                <a:sym typeface="Times New Roman"/>
              </a:rPr>
              <a:t>Architecting and Designing Enterprise Applications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2"/>
          <p:cNvSpPr txBox="1">
            <a:spLocks noGrp="1"/>
          </p:cNvSpPr>
          <p:nvPr>
            <p:ph type="title"/>
          </p:nvPr>
        </p:nvSpPr>
        <p:spPr>
          <a:xfrm>
            <a:off x="381000" y="228600"/>
            <a:ext cx="6781800" cy="838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Enterprise Architecture (contd..)</a:t>
            </a:r>
            <a:endParaRPr/>
          </a:p>
        </p:txBody>
      </p:sp>
      <p:sp>
        <p:nvSpPr>
          <p:cNvPr id="145" name="Google Shape;145;p22"/>
          <p:cNvSpPr txBox="1">
            <a:spLocks noGrp="1"/>
          </p:cNvSpPr>
          <p:nvPr>
            <p:ph type="body" idx="1"/>
          </p:nvPr>
        </p:nvSpPr>
        <p:spPr>
          <a:xfrm>
            <a:off x="457200" y="1219200"/>
            <a:ext cx="8153400" cy="5334000"/>
          </a:xfrm>
          <a:prstGeom prst="rect">
            <a:avLst/>
          </a:prstGeom>
          <a:noFill/>
          <a:ln>
            <a:noFill/>
          </a:ln>
        </p:spPr>
        <p:txBody>
          <a:bodyPr spcFirstLastPara="1" wrap="square" lIns="91425" tIns="45700" rIns="91425" bIns="45700" anchor="t" anchorCtr="0">
            <a:noAutofit/>
          </a:bodyPr>
          <a:lstStyle/>
          <a:p>
            <a:pPr marL="457200" marR="0" lvl="0" indent="-457200" algn="just" rtl="0">
              <a:lnSpc>
                <a:spcPct val="100000"/>
              </a:lnSpc>
              <a:spcBef>
                <a:spcPts val="0"/>
              </a:spcBef>
              <a:spcAft>
                <a:spcPts val="0"/>
              </a:spcAft>
              <a:buClr>
                <a:schemeClr val="dk1"/>
              </a:buClr>
              <a:buSzPts val="2000"/>
              <a:buFont typeface="Arial"/>
              <a:buNone/>
            </a:pPr>
            <a:r>
              <a:rPr lang="en-US" sz="2000" b="1" i="0" u="none">
                <a:solidFill>
                  <a:schemeClr val="dk1"/>
                </a:solidFill>
                <a:latin typeface="Times New Roman"/>
                <a:ea typeface="Times New Roman"/>
                <a:cs typeface="Times New Roman"/>
                <a:sym typeface="Times New Roman"/>
              </a:rPr>
              <a:t>TOGAF Architecture Domains </a:t>
            </a:r>
            <a:endParaRPr/>
          </a:p>
          <a:p>
            <a:pPr marL="457200" marR="0" lvl="0" indent="-457200" algn="just" rtl="0">
              <a:lnSpc>
                <a:spcPct val="100000"/>
              </a:lnSpc>
              <a:spcBef>
                <a:spcPts val="1000"/>
              </a:spcBef>
              <a:spcAft>
                <a:spcPts val="0"/>
              </a:spcAft>
              <a:buClr>
                <a:srgbClr val="002060"/>
              </a:buClr>
              <a:buSzPts val="2000"/>
              <a:buFont typeface="Arial"/>
              <a:buNone/>
            </a:pPr>
            <a:r>
              <a:rPr lang="en-US" sz="2000" b="1" i="0" u="none">
                <a:solidFill>
                  <a:srgbClr val="002060"/>
                </a:solidFill>
                <a:latin typeface="Times New Roman"/>
                <a:ea typeface="Times New Roman"/>
                <a:cs typeface="Times New Roman"/>
                <a:sym typeface="Times New Roman"/>
              </a:rPr>
              <a:t>4.</a:t>
            </a:r>
            <a:r>
              <a:rPr lang="en-US" sz="2000" b="1" i="0" u="none">
                <a:solidFill>
                  <a:srgbClr val="002060"/>
                </a:solidFill>
                <a:latin typeface="Calibri"/>
                <a:ea typeface="Calibri"/>
                <a:cs typeface="Calibri"/>
                <a:sym typeface="Calibri"/>
              </a:rPr>
              <a:t> </a:t>
            </a:r>
            <a:r>
              <a:rPr lang="en-US" sz="2000" b="1" i="0" u="none">
                <a:solidFill>
                  <a:schemeClr val="dk1"/>
                </a:solidFill>
                <a:latin typeface="Times New Roman"/>
                <a:ea typeface="Times New Roman"/>
                <a:cs typeface="Times New Roman"/>
                <a:sym typeface="Times New Roman"/>
              </a:rPr>
              <a:t>Technology architecture: </a:t>
            </a:r>
            <a:r>
              <a:rPr lang="en-US" sz="2000" b="0" i="0" u="none">
                <a:solidFill>
                  <a:schemeClr val="dk1"/>
                </a:solidFill>
                <a:latin typeface="Times New Roman"/>
                <a:ea typeface="Times New Roman"/>
                <a:cs typeface="Times New Roman"/>
                <a:sym typeface="Times New Roman"/>
              </a:rPr>
              <a:t>consists of building blocks which include the middleware components used to glue the applications, IT infrastructure hardware and software and networking and communication protocols.</a:t>
            </a:r>
            <a:endParaRPr/>
          </a:p>
          <a:p>
            <a:pPr marL="457200" marR="0" lvl="0" indent="-457200" algn="just" rtl="0">
              <a:lnSpc>
                <a:spcPct val="100000"/>
              </a:lnSpc>
              <a:spcBef>
                <a:spcPts val="1000"/>
              </a:spcBef>
              <a:spcAft>
                <a:spcPts val="0"/>
              </a:spcAft>
              <a:buClr>
                <a:schemeClr val="dk1"/>
              </a:buClr>
              <a:buSzPts val="2000"/>
              <a:buFont typeface="Arial"/>
              <a:buNone/>
            </a:pPr>
            <a:endParaRPr sz="2000" b="1" i="0" u="none">
              <a:solidFill>
                <a:schemeClr val="dk1"/>
              </a:solidFill>
              <a:latin typeface="Times New Roman"/>
              <a:ea typeface="Times New Roman"/>
              <a:cs typeface="Times New Roman"/>
              <a:sym typeface="Times New Roman"/>
            </a:endParaRPr>
          </a:p>
          <a:p>
            <a:pPr marL="342900" marR="0" lvl="0" indent="-215900" algn="l" rtl="0">
              <a:spcBef>
                <a:spcPts val="1400"/>
              </a:spcBef>
              <a:spcAft>
                <a:spcPts val="0"/>
              </a:spcAft>
              <a:buClr>
                <a:schemeClr val="dk1"/>
              </a:buClr>
              <a:buSzPts val="2000"/>
              <a:buFont typeface="Arial"/>
              <a:buNone/>
            </a:pPr>
            <a:endParaRPr sz="2000" b="1" i="0" u="none">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3"/>
          <p:cNvSpPr txBox="1">
            <a:spLocks noGrp="1"/>
          </p:cNvSpPr>
          <p:nvPr>
            <p:ph type="title"/>
          </p:nvPr>
        </p:nvSpPr>
        <p:spPr>
          <a:xfrm>
            <a:off x="381000" y="228600"/>
            <a:ext cx="6781800" cy="838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Enterprise Architecture (contd..)</a:t>
            </a:r>
            <a:endParaRPr/>
          </a:p>
        </p:txBody>
      </p:sp>
      <p:sp>
        <p:nvSpPr>
          <p:cNvPr id="151" name="Google Shape;151;p23"/>
          <p:cNvSpPr txBox="1">
            <a:spLocks noGrp="1"/>
          </p:cNvSpPr>
          <p:nvPr>
            <p:ph type="body" idx="1"/>
          </p:nvPr>
        </p:nvSpPr>
        <p:spPr>
          <a:xfrm>
            <a:off x="457200" y="1219200"/>
            <a:ext cx="8153400" cy="5334000"/>
          </a:xfrm>
          <a:prstGeom prst="rect">
            <a:avLst/>
          </a:prstGeom>
          <a:noFill/>
          <a:ln>
            <a:noFill/>
          </a:ln>
        </p:spPr>
        <p:txBody>
          <a:bodyPr spcFirstLastPara="1" wrap="square" lIns="91425" tIns="45700" rIns="91425" bIns="45700" anchor="t" anchorCtr="0">
            <a:noAutofit/>
          </a:bodyPr>
          <a:lstStyle/>
          <a:p>
            <a:pPr marL="457200" marR="0" lvl="0" indent="-457200" algn="just" rtl="0">
              <a:lnSpc>
                <a:spcPct val="100000"/>
              </a:lnSpc>
              <a:spcBef>
                <a:spcPts val="0"/>
              </a:spcBef>
              <a:spcAft>
                <a:spcPts val="0"/>
              </a:spcAft>
              <a:buClr>
                <a:schemeClr val="dk1"/>
              </a:buClr>
              <a:buSzPts val="2000"/>
              <a:buFont typeface="Arial"/>
              <a:buNone/>
            </a:pPr>
            <a:r>
              <a:rPr lang="en-US" sz="2000" b="1" i="0" u="none">
                <a:solidFill>
                  <a:schemeClr val="dk1"/>
                </a:solidFill>
                <a:latin typeface="Times New Roman"/>
                <a:ea typeface="Times New Roman"/>
                <a:cs typeface="Times New Roman"/>
                <a:sym typeface="Times New Roman"/>
              </a:rPr>
              <a:t>Other popular enterprise architecture frameworks</a:t>
            </a:r>
            <a:endParaRPr/>
          </a:p>
          <a:p>
            <a:pPr marL="457200" marR="0" lvl="0" indent="-457200" algn="just" rtl="0">
              <a:lnSpc>
                <a:spcPct val="100000"/>
              </a:lnSpc>
              <a:spcBef>
                <a:spcPts val="1000"/>
              </a:spcBef>
              <a:spcAft>
                <a:spcPts val="0"/>
              </a:spcAft>
              <a:buClr>
                <a:schemeClr val="dk1"/>
              </a:buClr>
              <a:buSzPts val="2000"/>
              <a:buFont typeface="Arial"/>
              <a:buNone/>
            </a:pPr>
            <a:r>
              <a:rPr lang="en-US" sz="2000" b="1" i="0" u="none">
                <a:solidFill>
                  <a:schemeClr val="dk1"/>
                </a:solidFill>
                <a:latin typeface="Times New Roman"/>
                <a:ea typeface="Times New Roman"/>
                <a:cs typeface="Times New Roman"/>
                <a:sym typeface="Times New Roman"/>
              </a:rPr>
              <a:t>		</a:t>
            </a:r>
            <a:r>
              <a:rPr lang="en-US" sz="2000" b="0" i="0" u="none">
                <a:solidFill>
                  <a:schemeClr val="dk1"/>
                </a:solidFill>
                <a:latin typeface="Times New Roman"/>
                <a:ea typeface="Times New Roman"/>
                <a:cs typeface="Times New Roman"/>
                <a:sym typeface="Times New Roman"/>
              </a:rPr>
              <a:t>1.Zachman  Enterprise Architecture framework</a:t>
            </a:r>
            <a:endParaRPr/>
          </a:p>
          <a:p>
            <a:pPr marL="457200" marR="0" lvl="0" indent="-457200" algn="just" rtl="0">
              <a:lnSpc>
                <a:spcPct val="100000"/>
              </a:lnSpc>
              <a:spcBef>
                <a:spcPts val="1000"/>
              </a:spcBef>
              <a:spcAft>
                <a:spcPts val="0"/>
              </a:spcAft>
              <a:buClr>
                <a:schemeClr val="dk1"/>
              </a:buClr>
              <a:buSzPts val="2000"/>
              <a:buFont typeface="Arial"/>
              <a:buNone/>
            </a:pPr>
            <a:r>
              <a:rPr lang="en-US" sz="2000" b="1" i="0" u="none">
                <a:solidFill>
                  <a:schemeClr val="dk1"/>
                </a:solidFill>
                <a:latin typeface="Times New Roman"/>
                <a:ea typeface="Times New Roman"/>
                <a:cs typeface="Times New Roman"/>
                <a:sym typeface="Times New Roman"/>
              </a:rPr>
              <a:t>		</a:t>
            </a:r>
            <a:r>
              <a:rPr lang="en-US" sz="2000" b="0" i="0" u="none">
                <a:solidFill>
                  <a:schemeClr val="dk1"/>
                </a:solidFill>
                <a:latin typeface="Times New Roman"/>
                <a:ea typeface="Times New Roman"/>
                <a:cs typeface="Times New Roman"/>
                <a:sym typeface="Times New Roman"/>
              </a:rPr>
              <a:t>2. EAF from Gartner</a:t>
            </a:r>
            <a:endParaRPr/>
          </a:p>
          <a:p>
            <a:pPr marL="457200" marR="0" lvl="0" indent="-457200" algn="just" rtl="0">
              <a:lnSpc>
                <a:spcPct val="100000"/>
              </a:lnSpc>
              <a:spcBef>
                <a:spcPts val="1000"/>
              </a:spcBef>
              <a:spcAft>
                <a:spcPts val="0"/>
              </a:spcAft>
              <a:buClr>
                <a:schemeClr val="dk1"/>
              </a:buClr>
              <a:buSzPts val="2000"/>
              <a:buFont typeface="Arial"/>
              <a:buNone/>
            </a:pPr>
            <a:r>
              <a:rPr lang="en-US" sz="2000" b="0" i="0" u="none">
                <a:solidFill>
                  <a:schemeClr val="dk1"/>
                </a:solidFill>
                <a:latin typeface="Times New Roman"/>
                <a:ea typeface="Times New Roman"/>
                <a:cs typeface="Times New Roman"/>
                <a:sym typeface="Times New Roman"/>
              </a:rPr>
              <a:t>		3. C4ISR for Department of Defense, USA</a:t>
            </a:r>
            <a:endParaRPr/>
          </a:p>
          <a:p>
            <a:pPr marL="457200" marR="0" lvl="0" indent="-457200" algn="just" rtl="0">
              <a:lnSpc>
                <a:spcPct val="100000"/>
              </a:lnSpc>
              <a:spcBef>
                <a:spcPts val="1000"/>
              </a:spcBef>
              <a:spcAft>
                <a:spcPts val="0"/>
              </a:spcAft>
              <a:buClr>
                <a:schemeClr val="dk1"/>
              </a:buClr>
              <a:buSzPts val="2000"/>
              <a:buFont typeface="Arial"/>
              <a:buNone/>
            </a:pPr>
            <a:endParaRPr sz="2000" b="1" i="0" u="none">
              <a:solidFill>
                <a:schemeClr val="dk1"/>
              </a:solidFill>
              <a:latin typeface="Times New Roman"/>
              <a:ea typeface="Times New Roman"/>
              <a:cs typeface="Times New Roman"/>
              <a:sym typeface="Times New Roman"/>
            </a:endParaRPr>
          </a:p>
          <a:p>
            <a:pPr marL="342900" marR="0" lvl="0" indent="-215900" algn="l" rtl="0">
              <a:spcBef>
                <a:spcPts val="1400"/>
              </a:spcBef>
              <a:spcAft>
                <a:spcPts val="0"/>
              </a:spcAft>
              <a:buClr>
                <a:schemeClr val="dk1"/>
              </a:buClr>
              <a:buSzPts val="2000"/>
              <a:buFont typeface="Arial"/>
              <a:buNone/>
            </a:pPr>
            <a:endParaRPr sz="2000" b="1" i="0" u="none">
              <a:solidFill>
                <a:schemeClr val="dk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4"/>
          <p:cNvSpPr txBox="1">
            <a:spLocks noGrp="1"/>
          </p:cNvSpPr>
          <p:nvPr>
            <p:ph type="title"/>
          </p:nvPr>
        </p:nvSpPr>
        <p:spPr>
          <a:xfrm>
            <a:off x="457200" y="228600"/>
            <a:ext cx="7924800" cy="762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Enterprise Architecture (contd..)</a:t>
            </a:r>
            <a:endParaRPr/>
          </a:p>
        </p:txBody>
      </p:sp>
      <p:sp>
        <p:nvSpPr>
          <p:cNvPr id="157" name="Google Shape;157;p24"/>
          <p:cNvSpPr txBox="1">
            <a:spLocks noGrp="1"/>
          </p:cNvSpPr>
          <p:nvPr>
            <p:ph type="body" idx="1"/>
          </p:nvPr>
        </p:nvSpPr>
        <p:spPr>
          <a:xfrm>
            <a:off x="381000" y="1143000"/>
            <a:ext cx="8458200" cy="5181600"/>
          </a:xfrm>
          <a:prstGeom prst="rect">
            <a:avLst/>
          </a:prstGeom>
          <a:noFill/>
          <a:ln>
            <a:noFill/>
          </a:ln>
        </p:spPr>
        <p:txBody>
          <a:bodyPr spcFirstLastPara="1" wrap="square" lIns="91425" tIns="45700" rIns="91425" bIns="45700" anchor="t" anchorCtr="0">
            <a:noAutofit/>
          </a:bodyPr>
          <a:lstStyle/>
          <a:p>
            <a:pPr marL="457200" marR="0" lvl="0" indent="-457200" algn="just" rtl="0">
              <a:lnSpc>
                <a:spcPct val="100000"/>
              </a:lnSpc>
              <a:spcBef>
                <a:spcPts val="0"/>
              </a:spcBef>
              <a:spcAft>
                <a:spcPts val="0"/>
              </a:spcAft>
              <a:buClr>
                <a:schemeClr val="dk1"/>
              </a:buClr>
              <a:buSzPts val="2000"/>
              <a:buFont typeface="Arial"/>
              <a:buNone/>
            </a:pPr>
            <a:r>
              <a:rPr lang="en-US" sz="2000" b="1" i="0" u="sng">
                <a:solidFill>
                  <a:schemeClr val="dk1"/>
                </a:solidFill>
                <a:latin typeface="Times New Roman"/>
                <a:ea typeface="Times New Roman"/>
                <a:cs typeface="Times New Roman"/>
                <a:sym typeface="Times New Roman"/>
              </a:rPr>
              <a:t>Blueprint of an Enterprise Application</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Enterprise Architecture is the blueprint of the enterprise application</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Enterprise architecture helps understanding how an application fits within the existing enterprise landscape, and guides arriving at the blueprint of an application.</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The blueprint of an enterprise application consists of the following architectures:</a:t>
            </a:r>
            <a:endParaRPr/>
          </a:p>
          <a:p>
            <a:pPr marL="914400" marR="0" lvl="1" indent="-457200" algn="just" rtl="0">
              <a:lnSpc>
                <a:spcPct val="100000"/>
              </a:lnSpc>
              <a:spcBef>
                <a:spcPts val="100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Logical architecture</a:t>
            </a:r>
            <a:endParaRPr/>
          </a:p>
          <a:p>
            <a:pPr marL="914400" marR="0" lvl="1" indent="-457200" algn="just" rtl="0">
              <a:lnSpc>
                <a:spcPct val="100000"/>
              </a:lnSpc>
              <a:spcBef>
                <a:spcPts val="100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Technical architecture</a:t>
            </a:r>
            <a:endParaRPr/>
          </a:p>
          <a:p>
            <a:pPr marL="914400" marR="0" lvl="1" indent="-457200" algn="just" rtl="0">
              <a:lnSpc>
                <a:spcPct val="100000"/>
              </a:lnSpc>
              <a:spcBef>
                <a:spcPts val="100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Data architecture</a:t>
            </a:r>
            <a:endParaRPr/>
          </a:p>
          <a:p>
            <a:pPr marL="914400" marR="0" lvl="1" indent="-457200" algn="just" rtl="0">
              <a:lnSpc>
                <a:spcPct val="100000"/>
              </a:lnSpc>
              <a:spcBef>
                <a:spcPts val="100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Infrastructure architecture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5"/>
          <p:cNvSpPr txBox="1">
            <a:spLocks noGrp="1"/>
          </p:cNvSpPr>
          <p:nvPr>
            <p:ph type="title"/>
          </p:nvPr>
        </p:nvSpPr>
        <p:spPr>
          <a:xfrm>
            <a:off x="457200" y="228600"/>
            <a:ext cx="7924800" cy="762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Enterprise Architecture (contd..)</a:t>
            </a:r>
            <a:endParaRPr/>
          </a:p>
        </p:txBody>
      </p:sp>
      <p:sp>
        <p:nvSpPr>
          <p:cNvPr id="163" name="Google Shape;163;p25"/>
          <p:cNvSpPr txBox="1">
            <a:spLocks noGrp="1"/>
          </p:cNvSpPr>
          <p:nvPr>
            <p:ph type="body" idx="1"/>
          </p:nvPr>
        </p:nvSpPr>
        <p:spPr>
          <a:xfrm>
            <a:off x="381000" y="1143000"/>
            <a:ext cx="8077200" cy="5181600"/>
          </a:xfrm>
          <a:prstGeom prst="rect">
            <a:avLst/>
          </a:prstGeom>
          <a:noFill/>
          <a:ln>
            <a:noFill/>
          </a:ln>
        </p:spPr>
        <p:txBody>
          <a:bodyPr spcFirstLastPara="1" wrap="square" lIns="91425" tIns="45700" rIns="91425" bIns="45700" anchor="t" anchorCtr="0">
            <a:noAutofit/>
          </a:bodyPr>
          <a:lstStyle/>
          <a:p>
            <a:pPr marL="457200" marR="0" lvl="0" indent="-457200" algn="just" rtl="0">
              <a:lnSpc>
                <a:spcPct val="100000"/>
              </a:lnSpc>
              <a:spcBef>
                <a:spcPts val="0"/>
              </a:spcBef>
              <a:spcAft>
                <a:spcPts val="0"/>
              </a:spcAft>
              <a:buClr>
                <a:schemeClr val="dk1"/>
              </a:buClr>
              <a:buSzPts val="2000"/>
              <a:buFont typeface="Arial"/>
              <a:buNone/>
            </a:pPr>
            <a:r>
              <a:rPr lang="en-US" sz="2000" b="1" i="0" u="sng" dirty="0">
                <a:solidFill>
                  <a:schemeClr val="dk1"/>
                </a:solidFill>
                <a:latin typeface="Times New Roman"/>
                <a:ea typeface="Times New Roman"/>
                <a:cs typeface="Times New Roman"/>
                <a:sym typeface="Times New Roman"/>
              </a:rPr>
              <a:t>Blueprint of an Enterprise Application</a:t>
            </a:r>
            <a:endParaRPr dirty="0"/>
          </a:p>
          <a:p>
            <a:pPr marL="457200" marR="0" lvl="0" indent="-457200" algn="just" rtl="0">
              <a:lnSpc>
                <a:spcPct val="100000"/>
              </a:lnSpc>
              <a:spcBef>
                <a:spcPts val="1000"/>
              </a:spcBef>
              <a:spcAft>
                <a:spcPts val="0"/>
              </a:spcAft>
              <a:buClr>
                <a:schemeClr val="dk1"/>
              </a:buClr>
              <a:buSzPts val="2000"/>
              <a:buFont typeface="Arial"/>
              <a:buAutoNum type="arabicPeriod"/>
            </a:pPr>
            <a:r>
              <a:rPr lang="en-US" sz="2000" b="1" i="0" u="none" dirty="0">
                <a:solidFill>
                  <a:schemeClr val="dk1"/>
                </a:solidFill>
                <a:latin typeface="Times New Roman"/>
                <a:ea typeface="Times New Roman"/>
                <a:cs typeface="Times New Roman"/>
                <a:sym typeface="Times New Roman"/>
              </a:rPr>
              <a:t>Logical architecture</a:t>
            </a:r>
            <a:endParaRPr dirty="0"/>
          </a:p>
          <a:p>
            <a:pPr marL="457200" marR="0" lvl="0" indent="-457200" algn="just" rtl="0">
              <a:lnSpc>
                <a:spcPct val="100000"/>
              </a:lnSpc>
              <a:spcBef>
                <a:spcPts val="1000"/>
              </a:spcBef>
              <a:spcAft>
                <a:spcPts val="0"/>
              </a:spcAft>
              <a:buClr>
                <a:schemeClr val="dk1"/>
              </a:buClr>
              <a:buSzPts val="2000"/>
              <a:buFont typeface="Arial"/>
              <a:buChar char="•"/>
            </a:pPr>
            <a:r>
              <a:rPr lang="en-US" sz="2000" b="0" i="0" u="none" dirty="0">
                <a:solidFill>
                  <a:schemeClr val="dk1"/>
                </a:solidFill>
                <a:latin typeface="Times New Roman"/>
                <a:ea typeface="Times New Roman"/>
                <a:cs typeface="Times New Roman"/>
                <a:sym typeface="Times New Roman"/>
              </a:rPr>
              <a:t>Functionality of an application can be mapped to a set of logical building blocks</a:t>
            </a:r>
            <a:endParaRPr dirty="0"/>
          </a:p>
          <a:p>
            <a:pPr marL="457200" marR="0" lvl="0" indent="-457200" algn="just" rtl="0">
              <a:lnSpc>
                <a:spcPct val="100000"/>
              </a:lnSpc>
              <a:spcBef>
                <a:spcPts val="1000"/>
              </a:spcBef>
              <a:spcAft>
                <a:spcPts val="0"/>
              </a:spcAft>
              <a:buClr>
                <a:schemeClr val="dk1"/>
              </a:buClr>
              <a:buSzPts val="2000"/>
              <a:buFont typeface="Arial"/>
              <a:buChar char="•"/>
            </a:pPr>
            <a:r>
              <a:rPr lang="en-US" sz="2000" b="0" i="0" u="none" dirty="0">
                <a:solidFill>
                  <a:schemeClr val="dk1"/>
                </a:solidFill>
                <a:latin typeface="Times New Roman"/>
                <a:ea typeface="Times New Roman"/>
                <a:cs typeface="Times New Roman"/>
                <a:sym typeface="Times New Roman"/>
              </a:rPr>
              <a:t>Logical architecture serves as the blueprint to the architects to arrive at an optimal enterprise application solution</a:t>
            </a:r>
            <a:endParaRPr dirty="0"/>
          </a:p>
          <a:p>
            <a:pPr marL="457200" marR="0" lvl="0" indent="-457200" algn="just" rtl="0">
              <a:lnSpc>
                <a:spcPct val="100000"/>
              </a:lnSpc>
              <a:spcBef>
                <a:spcPts val="1000"/>
              </a:spcBef>
              <a:spcAft>
                <a:spcPts val="0"/>
              </a:spcAft>
              <a:buClr>
                <a:schemeClr val="dk1"/>
              </a:buClr>
              <a:buSzPts val="2000"/>
              <a:buFont typeface="Arial"/>
              <a:buNone/>
            </a:pPr>
            <a:r>
              <a:rPr lang="en-US" sz="2000" b="1" i="0" u="none" dirty="0">
                <a:solidFill>
                  <a:schemeClr val="dk1"/>
                </a:solidFill>
                <a:latin typeface="Times New Roman"/>
                <a:ea typeface="Times New Roman"/>
                <a:cs typeface="Times New Roman"/>
                <a:sym typeface="Times New Roman"/>
              </a:rPr>
              <a:t>2. Technical architecture</a:t>
            </a:r>
            <a:endParaRPr dirty="0"/>
          </a:p>
          <a:p>
            <a:pPr marL="457200" marR="0" lvl="0" indent="-457200" algn="just" rtl="0">
              <a:lnSpc>
                <a:spcPct val="100000"/>
              </a:lnSpc>
              <a:spcBef>
                <a:spcPts val="1000"/>
              </a:spcBef>
              <a:spcAft>
                <a:spcPts val="0"/>
              </a:spcAft>
              <a:buClr>
                <a:schemeClr val="dk1"/>
              </a:buClr>
              <a:buSzPts val="2000"/>
              <a:buFont typeface="Arial"/>
              <a:buChar char="•"/>
            </a:pPr>
            <a:r>
              <a:rPr lang="en-US" sz="2000" b="0" i="0" u="none" dirty="0">
                <a:solidFill>
                  <a:schemeClr val="dk1"/>
                </a:solidFill>
                <a:latin typeface="Times New Roman"/>
                <a:ea typeface="Times New Roman"/>
                <a:cs typeface="Times New Roman"/>
                <a:sym typeface="Times New Roman"/>
              </a:rPr>
              <a:t>Technical architecture serves as the starting point for the implementation and consists of application frameworks,  design patterns, APIs and programming languages</a:t>
            </a:r>
            <a:endParaRPr dirty="0"/>
          </a:p>
          <a:p>
            <a:pPr marL="457200" marR="0" lvl="0" indent="-457200" algn="just" rtl="0">
              <a:lnSpc>
                <a:spcPct val="100000"/>
              </a:lnSpc>
              <a:spcBef>
                <a:spcPts val="1000"/>
              </a:spcBef>
              <a:spcAft>
                <a:spcPts val="0"/>
              </a:spcAft>
              <a:buClr>
                <a:schemeClr val="dk1"/>
              </a:buClr>
              <a:buSzPts val="2000"/>
              <a:buFont typeface="Arial"/>
              <a:buChar char="•"/>
            </a:pPr>
            <a:r>
              <a:rPr lang="en-US" sz="2000" b="0" i="0" u="none" dirty="0">
                <a:solidFill>
                  <a:schemeClr val="dk1"/>
                </a:solidFill>
                <a:latin typeface="Times New Roman"/>
                <a:ea typeface="Times New Roman"/>
                <a:cs typeface="Times New Roman"/>
                <a:sym typeface="Times New Roman"/>
              </a:rPr>
              <a:t>Primary goal of technical architecture is to provide simple, maintainable and robust design building blocks that can be easily extendable</a:t>
            </a:r>
            <a:endParaRPr dirty="0"/>
          </a:p>
          <a:p>
            <a:pPr marL="342900" marR="0" lvl="0" indent="-215900" algn="l" rtl="0">
              <a:spcBef>
                <a:spcPts val="1400"/>
              </a:spcBef>
              <a:spcAft>
                <a:spcPts val="0"/>
              </a:spcAft>
              <a:buClr>
                <a:schemeClr val="dk1"/>
              </a:buClr>
              <a:buSzPts val="2000"/>
              <a:buFont typeface="Arial"/>
              <a:buNone/>
            </a:pPr>
            <a:endParaRPr sz="2000" b="0" i="0" u="none" dirty="0">
              <a:solidFill>
                <a:schemeClr val="dk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6"/>
          <p:cNvSpPr txBox="1">
            <a:spLocks noGrp="1"/>
          </p:cNvSpPr>
          <p:nvPr>
            <p:ph type="title"/>
          </p:nvPr>
        </p:nvSpPr>
        <p:spPr>
          <a:xfrm>
            <a:off x="457200" y="228600"/>
            <a:ext cx="7924800" cy="762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Enterprise Architecture (contd..)</a:t>
            </a:r>
            <a:endParaRPr/>
          </a:p>
        </p:txBody>
      </p:sp>
      <p:sp>
        <p:nvSpPr>
          <p:cNvPr id="169" name="Google Shape;169;p26"/>
          <p:cNvSpPr txBox="1">
            <a:spLocks noGrp="1"/>
          </p:cNvSpPr>
          <p:nvPr>
            <p:ph type="body" idx="1"/>
          </p:nvPr>
        </p:nvSpPr>
        <p:spPr>
          <a:xfrm>
            <a:off x="381000" y="1143000"/>
            <a:ext cx="7924800" cy="5181600"/>
          </a:xfrm>
          <a:prstGeom prst="rect">
            <a:avLst/>
          </a:prstGeom>
          <a:noFill/>
          <a:ln>
            <a:noFill/>
          </a:ln>
        </p:spPr>
        <p:txBody>
          <a:bodyPr spcFirstLastPara="1" wrap="square" lIns="91425" tIns="45700" rIns="91425" bIns="45700" anchor="t" anchorCtr="0">
            <a:noAutofit/>
          </a:bodyPr>
          <a:lstStyle/>
          <a:p>
            <a:pPr marL="457200" marR="0" lvl="0" indent="-457200" algn="just" rtl="0">
              <a:lnSpc>
                <a:spcPct val="100000"/>
              </a:lnSpc>
              <a:spcBef>
                <a:spcPts val="0"/>
              </a:spcBef>
              <a:spcAft>
                <a:spcPts val="0"/>
              </a:spcAft>
              <a:buClr>
                <a:schemeClr val="dk1"/>
              </a:buClr>
              <a:buSzPts val="2000"/>
              <a:buFont typeface="Arial"/>
              <a:buNone/>
            </a:pPr>
            <a:r>
              <a:rPr lang="en-US" sz="2000" b="1" i="0" u="sng" dirty="0">
                <a:solidFill>
                  <a:schemeClr val="dk1"/>
                </a:solidFill>
                <a:latin typeface="Times New Roman"/>
                <a:ea typeface="Times New Roman"/>
                <a:cs typeface="Times New Roman"/>
                <a:sym typeface="Times New Roman"/>
              </a:rPr>
              <a:t>Blueprint of an Enterprise Application</a:t>
            </a:r>
            <a:endParaRPr dirty="0"/>
          </a:p>
          <a:p>
            <a:pPr marL="457200" marR="0" lvl="0" indent="-457200" algn="just" rtl="0">
              <a:lnSpc>
                <a:spcPct val="100000"/>
              </a:lnSpc>
              <a:spcBef>
                <a:spcPts val="1000"/>
              </a:spcBef>
              <a:spcAft>
                <a:spcPts val="0"/>
              </a:spcAft>
              <a:buClr>
                <a:schemeClr val="dk1"/>
              </a:buClr>
              <a:buSzPts val="2000"/>
              <a:buFont typeface="Arial"/>
              <a:buNone/>
            </a:pPr>
            <a:r>
              <a:rPr lang="en-US" sz="2000" b="1" i="0" u="none" dirty="0">
                <a:solidFill>
                  <a:schemeClr val="dk1"/>
                </a:solidFill>
                <a:latin typeface="Times New Roman"/>
                <a:ea typeface="Times New Roman"/>
                <a:cs typeface="Times New Roman"/>
                <a:sym typeface="Times New Roman"/>
              </a:rPr>
              <a:t>3. Data architecture</a:t>
            </a:r>
            <a:endParaRPr dirty="0"/>
          </a:p>
          <a:p>
            <a:pPr marL="457200" marR="0" lvl="0" indent="-457200" algn="just" rtl="0">
              <a:lnSpc>
                <a:spcPct val="100000"/>
              </a:lnSpc>
              <a:spcBef>
                <a:spcPts val="1000"/>
              </a:spcBef>
              <a:spcAft>
                <a:spcPts val="0"/>
              </a:spcAft>
              <a:buClr>
                <a:schemeClr val="dk1"/>
              </a:buClr>
              <a:buSzPts val="2000"/>
              <a:buFont typeface="Arial"/>
              <a:buChar char="•"/>
            </a:pPr>
            <a:r>
              <a:rPr lang="en-US" sz="2000" b="0" i="0" u="none" dirty="0">
                <a:solidFill>
                  <a:schemeClr val="dk1"/>
                </a:solidFill>
                <a:latin typeface="Times New Roman"/>
                <a:ea typeface="Times New Roman"/>
                <a:cs typeface="Times New Roman"/>
                <a:sym typeface="Times New Roman"/>
              </a:rPr>
              <a:t>Data architecture primarily focused on identifying, modeling and defining data that needs to be processed by the enterprise application</a:t>
            </a:r>
            <a:endParaRPr sz="2000" b="1" i="0" u="none" dirty="0">
              <a:solidFill>
                <a:schemeClr val="dk1"/>
              </a:solidFill>
              <a:latin typeface="Times New Roman"/>
              <a:ea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000"/>
              <a:buFont typeface="Arial"/>
              <a:buNone/>
            </a:pPr>
            <a:r>
              <a:rPr lang="en-US" sz="2000" b="1" i="0" u="none" dirty="0">
                <a:solidFill>
                  <a:schemeClr val="dk1"/>
                </a:solidFill>
                <a:latin typeface="Times New Roman"/>
                <a:ea typeface="Times New Roman"/>
                <a:cs typeface="Times New Roman"/>
                <a:sym typeface="Times New Roman"/>
              </a:rPr>
              <a:t>4. Infrastructure architecture</a:t>
            </a:r>
            <a:endParaRPr dirty="0"/>
          </a:p>
          <a:p>
            <a:pPr marL="457200" marR="0" lvl="0" indent="-457200" algn="just" rtl="0">
              <a:lnSpc>
                <a:spcPct val="100000"/>
              </a:lnSpc>
              <a:spcBef>
                <a:spcPts val="1000"/>
              </a:spcBef>
              <a:spcAft>
                <a:spcPts val="0"/>
              </a:spcAft>
              <a:buClr>
                <a:schemeClr val="dk1"/>
              </a:buClr>
              <a:buSzPts val="2000"/>
              <a:buFont typeface="Arial"/>
              <a:buChar char="•"/>
            </a:pPr>
            <a:r>
              <a:rPr lang="en-US" sz="2000" b="0" i="0" u="none" dirty="0">
                <a:solidFill>
                  <a:schemeClr val="dk1"/>
                </a:solidFill>
                <a:latin typeface="Times New Roman"/>
                <a:ea typeface="Times New Roman"/>
                <a:cs typeface="Times New Roman"/>
                <a:sym typeface="Times New Roman"/>
              </a:rPr>
              <a:t>Infrastructure architecture describes the physical hardware, supporting systems software required for deployment of enterprise application</a:t>
            </a:r>
            <a:endParaRPr dirty="0"/>
          </a:p>
          <a:p>
            <a:pPr marL="457200" marR="0" lvl="0" indent="-457200" algn="just" rtl="0">
              <a:lnSpc>
                <a:spcPct val="100000"/>
              </a:lnSpc>
              <a:spcBef>
                <a:spcPts val="1000"/>
              </a:spcBef>
              <a:spcAft>
                <a:spcPts val="0"/>
              </a:spcAft>
              <a:buClr>
                <a:schemeClr val="dk1"/>
              </a:buClr>
              <a:buSzPts val="2000"/>
              <a:buFont typeface="Arial"/>
              <a:buChar char="•"/>
            </a:pPr>
            <a:r>
              <a:rPr lang="en-US" sz="2000" b="0" i="0" u="none" dirty="0">
                <a:solidFill>
                  <a:schemeClr val="dk1"/>
                </a:solidFill>
                <a:latin typeface="Times New Roman"/>
                <a:ea typeface="Times New Roman"/>
                <a:cs typeface="Times New Roman"/>
                <a:sym typeface="Times New Roman"/>
              </a:rPr>
              <a:t>It identifies types of servers like database servers, physical location of deployment, backup plan, storage, middleware requirements </a:t>
            </a:r>
            <a:r>
              <a:rPr lang="en-US" sz="2000" b="0" i="0" u="none" dirty="0" err="1">
                <a:solidFill>
                  <a:schemeClr val="dk1"/>
                </a:solidFill>
                <a:latin typeface="Times New Roman"/>
                <a:ea typeface="Times New Roman"/>
                <a:cs typeface="Times New Roman"/>
                <a:sym typeface="Times New Roman"/>
              </a:rPr>
              <a:t>etc</a:t>
            </a:r>
            <a:endParaRPr dirty="0"/>
          </a:p>
          <a:p>
            <a:pPr marL="342900" marR="0" lvl="0" indent="-215900" algn="l" rtl="0">
              <a:spcBef>
                <a:spcPts val="1400"/>
              </a:spcBef>
              <a:spcAft>
                <a:spcPts val="0"/>
              </a:spcAft>
              <a:buClr>
                <a:schemeClr val="dk1"/>
              </a:buClr>
              <a:buSzPts val="2000"/>
              <a:buFont typeface="Arial"/>
              <a:buNone/>
            </a:pPr>
            <a:endParaRPr sz="2000" b="0" i="0" u="none" dirty="0">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7"/>
          <p:cNvSpPr txBox="1">
            <a:spLocks noGrp="1"/>
          </p:cNvSpPr>
          <p:nvPr>
            <p:ph type="title"/>
          </p:nvPr>
        </p:nvSpPr>
        <p:spPr>
          <a:xfrm>
            <a:off x="381000" y="228600"/>
            <a:ext cx="6705600" cy="762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Logical Architecture</a:t>
            </a:r>
            <a:endParaRPr/>
          </a:p>
        </p:txBody>
      </p:sp>
      <p:sp>
        <p:nvSpPr>
          <p:cNvPr id="175" name="Google Shape;175;p27"/>
          <p:cNvSpPr txBox="1">
            <a:spLocks noGrp="1"/>
          </p:cNvSpPr>
          <p:nvPr>
            <p:ph type="body" idx="1"/>
          </p:nvPr>
        </p:nvSpPr>
        <p:spPr>
          <a:xfrm>
            <a:off x="609600" y="1143000"/>
            <a:ext cx="7924800" cy="5486400"/>
          </a:xfrm>
          <a:prstGeom prst="rect">
            <a:avLst/>
          </a:prstGeom>
          <a:noFill/>
          <a:ln>
            <a:noFill/>
          </a:ln>
        </p:spPr>
        <p:txBody>
          <a:bodyPr spcFirstLastPara="1" wrap="square" lIns="91425" tIns="45700" rIns="91425" bIns="45700" anchor="t" anchorCtr="0">
            <a:noAutofit/>
          </a:bodyPr>
          <a:lstStyle/>
          <a:p>
            <a:pPr marL="457200" marR="0" lvl="0" indent="-457200" algn="just" rtl="0">
              <a:lnSpc>
                <a:spcPct val="100000"/>
              </a:lnSpc>
              <a:spcBef>
                <a:spcPts val="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Elements of business architecture define the functionality of a given enterprise application.</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This functionality can be mapped to a set of logical building blocks which implement the enterprise application.</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These </a:t>
            </a:r>
            <a:r>
              <a:rPr lang="en-US" sz="2000" b="0" i="0" u="none">
                <a:solidFill>
                  <a:srgbClr val="FF0000"/>
                </a:solidFill>
                <a:latin typeface="Times New Roman"/>
                <a:ea typeface="Times New Roman"/>
                <a:cs typeface="Times New Roman"/>
                <a:sym typeface="Times New Roman"/>
              </a:rPr>
              <a:t>logical building blocks </a:t>
            </a:r>
            <a:r>
              <a:rPr lang="en-US" sz="2000" b="0" i="0" u="none">
                <a:solidFill>
                  <a:schemeClr val="dk1"/>
                </a:solidFill>
                <a:latin typeface="Times New Roman"/>
                <a:ea typeface="Times New Roman"/>
                <a:cs typeface="Times New Roman"/>
                <a:sym typeface="Times New Roman"/>
              </a:rPr>
              <a:t>together define the </a:t>
            </a:r>
            <a:r>
              <a:rPr lang="en-US" sz="2000" b="0" i="0" u="none">
                <a:solidFill>
                  <a:srgbClr val="FF0000"/>
                </a:solidFill>
                <a:latin typeface="Times New Roman"/>
                <a:ea typeface="Times New Roman"/>
                <a:cs typeface="Times New Roman"/>
                <a:sym typeface="Times New Roman"/>
              </a:rPr>
              <a:t>logical architecture </a:t>
            </a:r>
            <a:r>
              <a:rPr lang="en-US" sz="2000" b="0" i="0" u="none">
                <a:solidFill>
                  <a:schemeClr val="dk1"/>
                </a:solidFill>
                <a:latin typeface="Times New Roman"/>
                <a:ea typeface="Times New Roman"/>
                <a:cs typeface="Times New Roman"/>
                <a:sym typeface="Times New Roman"/>
              </a:rPr>
              <a:t>of an enterprise application.</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The logical architecture serves as the </a:t>
            </a:r>
            <a:r>
              <a:rPr lang="en-US" sz="2000" b="0" i="0" u="none">
                <a:solidFill>
                  <a:srgbClr val="FF0000"/>
                </a:solidFill>
                <a:latin typeface="Times New Roman"/>
                <a:ea typeface="Times New Roman"/>
                <a:cs typeface="Times New Roman"/>
                <a:sym typeface="Times New Roman"/>
              </a:rPr>
              <a:t>blueprint </a:t>
            </a:r>
            <a:r>
              <a:rPr lang="en-US" sz="2000" b="0" i="0" u="none">
                <a:solidFill>
                  <a:schemeClr val="dk1"/>
                </a:solidFill>
                <a:latin typeface="Times New Roman"/>
                <a:ea typeface="Times New Roman"/>
                <a:cs typeface="Times New Roman"/>
                <a:sym typeface="Times New Roman"/>
              </a:rPr>
              <a:t>to the architects to arrive at an optimal enterprise application solution.</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Logical architecture is the </a:t>
            </a:r>
            <a:r>
              <a:rPr lang="en-US" sz="2000" b="0" i="0" u="none">
                <a:solidFill>
                  <a:srgbClr val="FF0000"/>
                </a:solidFill>
                <a:latin typeface="Times New Roman"/>
                <a:ea typeface="Times New Roman"/>
                <a:cs typeface="Times New Roman"/>
                <a:sym typeface="Times New Roman"/>
              </a:rPr>
              <a:t>bridge between requirements captured and  Implementation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8"/>
          <p:cNvSpPr txBox="1">
            <a:spLocks noGrp="1"/>
          </p:cNvSpPr>
          <p:nvPr>
            <p:ph type="title"/>
          </p:nvPr>
        </p:nvSpPr>
        <p:spPr>
          <a:xfrm>
            <a:off x="457200" y="304800"/>
            <a:ext cx="7086600" cy="762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Logical Architecture (contd..)</a:t>
            </a:r>
            <a:endParaRPr/>
          </a:p>
        </p:txBody>
      </p:sp>
      <p:pic>
        <p:nvPicPr>
          <p:cNvPr id="181" name="Google Shape;181;p28"/>
          <p:cNvPicPr preferRelativeResize="0"/>
          <p:nvPr/>
        </p:nvPicPr>
        <p:blipFill rotWithShape="1">
          <a:blip r:embed="rId3">
            <a:alphaModFix/>
          </a:blip>
          <a:srcRect/>
          <a:stretch/>
        </p:blipFill>
        <p:spPr>
          <a:xfrm>
            <a:off x="609600" y="1143000"/>
            <a:ext cx="7848600" cy="5505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9"/>
          <p:cNvSpPr txBox="1">
            <a:spLocks noGrp="1"/>
          </p:cNvSpPr>
          <p:nvPr>
            <p:ph type="title"/>
          </p:nvPr>
        </p:nvSpPr>
        <p:spPr>
          <a:xfrm>
            <a:off x="381000" y="228600"/>
            <a:ext cx="6705600" cy="762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Logical Architecture (contd..)</a:t>
            </a:r>
            <a:endParaRPr/>
          </a:p>
        </p:txBody>
      </p:sp>
      <p:sp>
        <p:nvSpPr>
          <p:cNvPr id="187" name="Google Shape;187;p29"/>
          <p:cNvSpPr txBox="1">
            <a:spLocks noGrp="1"/>
          </p:cNvSpPr>
          <p:nvPr>
            <p:ph type="body" idx="1"/>
          </p:nvPr>
        </p:nvSpPr>
        <p:spPr>
          <a:xfrm>
            <a:off x="609600" y="1143000"/>
            <a:ext cx="7924800" cy="5486400"/>
          </a:xfrm>
          <a:prstGeom prst="rect">
            <a:avLst/>
          </a:prstGeom>
          <a:noFill/>
          <a:ln>
            <a:noFill/>
          </a:ln>
        </p:spPr>
        <p:txBody>
          <a:bodyPr spcFirstLastPara="1" wrap="square" lIns="91425" tIns="45700" rIns="91425" bIns="45700" anchor="t" anchorCtr="0">
            <a:noAutofit/>
          </a:bodyPr>
          <a:lstStyle/>
          <a:p>
            <a:pPr marL="457200" marR="0" lvl="0" indent="-457200" algn="just" rtl="0">
              <a:lnSpc>
                <a:spcPct val="100000"/>
              </a:lnSpc>
              <a:spcBef>
                <a:spcPts val="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The logical architecture have the seven following layers: (see previous slide)</a:t>
            </a:r>
            <a:endParaRPr/>
          </a:p>
          <a:p>
            <a:pPr marL="457200" marR="0" lvl="0" indent="-457200" algn="just" rtl="0">
              <a:lnSpc>
                <a:spcPct val="100000"/>
              </a:lnSpc>
              <a:spcBef>
                <a:spcPts val="1000"/>
              </a:spcBef>
              <a:spcAft>
                <a:spcPts val="0"/>
              </a:spcAft>
              <a:buClr>
                <a:schemeClr val="dk1"/>
              </a:buClr>
              <a:buSzPts val="2000"/>
              <a:buFont typeface="Arial"/>
              <a:buNone/>
            </a:pPr>
            <a:r>
              <a:rPr lang="en-US" sz="2000" b="0" i="0" u="none">
                <a:solidFill>
                  <a:schemeClr val="dk1"/>
                </a:solidFill>
                <a:latin typeface="Times New Roman"/>
                <a:ea typeface="Times New Roman"/>
                <a:cs typeface="Times New Roman"/>
                <a:sym typeface="Times New Roman"/>
              </a:rPr>
              <a:t>			1. Presentation layer</a:t>
            </a:r>
            <a:endParaRPr/>
          </a:p>
          <a:p>
            <a:pPr marL="457200" marR="0" lvl="0" indent="-457200" algn="just" rtl="0">
              <a:lnSpc>
                <a:spcPct val="100000"/>
              </a:lnSpc>
              <a:spcBef>
                <a:spcPts val="1000"/>
              </a:spcBef>
              <a:spcAft>
                <a:spcPts val="0"/>
              </a:spcAft>
              <a:buClr>
                <a:schemeClr val="dk1"/>
              </a:buClr>
              <a:buSzPts val="2000"/>
              <a:buFont typeface="Arial"/>
              <a:buNone/>
            </a:pPr>
            <a:r>
              <a:rPr lang="en-US" sz="2000" b="0" i="0" u="none">
                <a:solidFill>
                  <a:schemeClr val="dk1"/>
                </a:solidFill>
                <a:latin typeface="Times New Roman"/>
                <a:ea typeface="Times New Roman"/>
                <a:cs typeface="Times New Roman"/>
                <a:sym typeface="Times New Roman"/>
              </a:rPr>
              <a:t>			2. Service access layer</a:t>
            </a:r>
            <a:endParaRPr/>
          </a:p>
          <a:p>
            <a:pPr marL="457200" marR="0" lvl="0" indent="-457200" algn="just" rtl="0">
              <a:lnSpc>
                <a:spcPct val="100000"/>
              </a:lnSpc>
              <a:spcBef>
                <a:spcPts val="1000"/>
              </a:spcBef>
              <a:spcAft>
                <a:spcPts val="0"/>
              </a:spcAft>
              <a:buClr>
                <a:schemeClr val="dk1"/>
              </a:buClr>
              <a:buSzPts val="2000"/>
              <a:buFont typeface="Arial"/>
              <a:buNone/>
            </a:pPr>
            <a:r>
              <a:rPr lang="en-US" sz="2000" b="0" i="0" u="none">
                <a:solidFill>
                  <a:schemeClr val="dk1"/>
                </a:solidFill>
                <a:latin typeface="Times New Roman"/>
                <a:ea typeface="Times New Roman"/>
                <a:cs typeface="Times New Roman"/>
                <a:sym typeface="Times New Roman"/>
              </a:rPr>
              <a:t>			3. Business layer</a:t>
            </a:r>
            <a:endParaRPr/>
          </a:p>
          <a:p>
            <a:pPr marL="457200" marR="0" lvl="0" indent="-457200" algn="just" rtl="0">
              <a:lnSpc>
                <a:spcPct val="100000"/>
              </a:lnSpc>
              <a:spcBef>
                <a:spcPts val="1000"/>
              </a:spcBef>
              <a:spcAft>
                <a:spcPts val="0"/>
              </a:spcAft>
              <a:buClr>
                <a:schemeClr val="dk1"/>
              </a:buClr>
              <a:buSzPts val="2000"/>
              <a:buFont typeface="Arial"/>
              <a:buNone/>
            </a:pPr>
            <a:r>
              <a:rPr lang="en-US" sz="2000" b="0" i="0" u="none">
                <a:solidFill>
                  <a:schemeClr val="dk1"/>
                </a:solidFill>
                <a:latin typeface="Times New Roman"/>
                <a:ea typeface="Times New Roman"/>
                <a:cs typeface="Times New Roman"/>
                <a:sym typeface="Times New Roman"/>
              </a:rPr>
              <a:t>			4. Data Access layer</a:t>
            </a:r>
            <a:endParaRPr/>
          </a:p>
          <a:p>
            <a:pPr marL="457200" marR="0" lvl="0" indent="-457200" algn="just" rtl="0">
              <a:lnSpc>
                <a:spcPct val="100000"/>
              </a:lnSpc>
              <a:spcBef>
                <a:spcPts val="1000"/>
              </a:spcBef>
              <a:spcAft>
                <a:spcPts val="0"/>
              </a:spcAft>
              <a:buClr>
                <a:schemeClr val="dk1"/>
              </a:buClr>
              <a:buSzPts val="2000"/>
              <a:buFont typeface="Arial"/>
              <a:buNone/>
            </a:pPr>
            <a:r>
              <a:rPr lang="en-US" sz="2000" b="0" i="0" u="none">
                <a:solidFill>
                  <a:schemeClr val="dk1"/>
                </a:solidFill>
                <a:latin typeface="Times New Roman"/>
                <a:ea typeface="Times New Roman"/>
                <a:cs typeface="Times New Roman"/>
                <a:sym typeface="Times New Roman"/>
              </a:rPr>
              <a:t>			5. Integration layer</a:t>
            </a:r>
            <a:endParaRPr/>
          </a:p>
          <a:p>
            <a:pPr marL="457200" marR="0" lvl="0" indent="-457200" algn="just" rtl="0">
              <a:lnSpc>
                <a:spcPct val="100000"/>
              </a:lnSpc>
              <a:spcBef>
                <a:spcPts val="1000"/>
              </a:spcBef>
              <a:spcAft>
                <a:spcPts val="0"/>
              </a:spcAft>
              <a:buClr>
                <a:schemeClr val="dk1"/>
              </a:buClr>
              <a:buSzPts val="2000"/>
              <a:buFont typeface="Arial"/>
              <a:buNone/>
            </a:pPr>
            <a:r>
              <a:rPr lang="en-US" sz="2000" b="0" i="0" u="none">
                <a:solidFill>
                  <a:schemeClr val="dk1"/>
                </a:solidFill>
                <a:latin typeface="Times New Roman"/>
                <a:ea typeface="Times New Roman"/>
                <a:cs typeface="Times New Roman"/>
                <a:sym typeface="Times New Roman"/>
              </a:rPr>
              <a:t>			6. Enterprise information systems layer</a:t>
            </a:r>
            <a:endParaRPr/>
          </a:p>
          <a:p>
            <a:pPr marL="457200" marR="0" lvl="0" indent="-457200" algn="just" rtl="0">
              <a:lnSpc>
                <a:spcPct val="100000"/>
              </a:lnSpc>
              <a:spcBef>
                <a:spcPts val="1000"/>
              </a:spcBef>
              <a:spcAft>
                <a:spcPts val="0"/>
              </a:spcAft>
              <a:buClr>
                <a:schemeClr val="dk1"/>
              </a:buClr>
              <a:buSzPts val="2000"/>
              <a:buFont typeface="Arial"/>
              <a:buNone/>
            </a:pPr>
            <a:r>
              <a:rPr lang="en-US" sz="2000" b="0" i="0" u="none">
                <a:solidFill>
                  <a:schemeClr val="dk1"/>
                </a:solidFill>
                <a:latin typeface="Times New Roman"/>
                <a:ea typeface="Times New Roman"/>
                <a:cs typeface="Times New Roman"/>
                <a:sym typeface="Times New Roman"/>
              </a:rPr>
              <a:t>			7. Infrastructure services layer</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0"/>
          <p:cNvSpPr txBox="1">
            <a:spLocks noGrp="1"/>
          </p:cNvSpPr>
          <p:nvPr>
            <p:ph type="title"/>
          </p:nvPr>
        </p:nvSpPr>
        <p:spPr>
          <a:xfrm>
            <a:off x="381000" y="228600"/>
            <a:ext cx="6705600" cy="762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Logical Architecture (contd..)</a:t>
            </a:r>
            <a:endParaRPr/>
          </a:p>
        </p:txBody>
      </p:sp>
      <p:sp>
        <p:nvSpPr>
          <p:cNvPr id="193" name="Google Shape;193;p30"/>
          <p:cNvSpPr txBox="1">
            <a:spLocks noGrp="1"/>
          </p:cNvSpPr>
          <p:nvPr>
            <p:ph type="body" idx="1"/>
          </p:nvPr>
        </p:nvSpPr>
        <p:spPr>
          <a:xfrm>
            <a:off x="609600" y="1066800"/>
            <a:ext cx="7924800" cy="5486400"/>
          </a:xfrm>
          <a:prstGeom prst="rect">
            <a:avLst/>
          </a:prstGeom>
          <a:noFill/>
          <a:ln>
            <a:noFill/>
          </a:ln>
        </p:spPr>
        <p:txBody>
          <a:bodyPr spcFirstLastPara="1" wrap="square" lIns="91425" tIns="45700" rIns="91425" bIns="45700" anchor="t" anchorCtr="0">
            <a:noAutofit/>
          </a:bodyPr>
          <a:lstStyle/>
          <a:p>
            <a:pPr marL="457200" marR="0" lvl="0" indent="-457200" algn="just" rtl="0">
              <a:lnSpc>
                <a:spcPct val="100000"/>
              </a:lnSpc>
              <a:spcBef>
                <a:spcPts val="0"/>
              </a:spcBef>
              <a:spcAft>
                <a:spcPts val="0"/>
              </a:spcAft>
              <a:buClr>
                <a:schemeClr val="dk1"/>
              </a:buClr>
              <a:buSzPts val="2000"/>
              <a:buFont typeface="Arial"/>
              <a:buNone/>
            </a:pPr>
            <a:r>
              <a:rPr lang="en-US" sz="2000" b="1" i="0" u="sng">
                <a:solidFill>
                  <a:schemeClr val="dk1"/>
                </a:solidFill>
                <a:latin typeface="Times New Roman"/>
                <a:ea typeface="Times New Roman"/>
                <a:cs typeface="Times New Roman"/>
                <a:sym typeface="Times New Roman"/>
              </a:rPr>
              <a:t>Layers of Logical Architecture</a:t>
            </a:r>
            <a:endParaRPr/>
          </a:p>
          <a:p>
            <a:pPr marL="457200" marR="0" lvl="0" indent="-457200" algn="just" rtl="0">
              <a:lnSpc>
                <a:spcPct val="100000"/>
              </a:lnSpc>
              <a:spcBef>
                <a:spcPts val="1000"/>
              </a:spcBef>
              <a:spcAft>
                <a:spcPts val="0"/>
              </a:spcAft>
              <a:buClr>
                <a:schemeClr val="dk1"/>
              </a:buClr>
              <a:buSzPts val="2000"/>
              <a:buFont typeface="Arial"/>
              <a:buAutoNum type="arabicPeriod"/>
            </a:pPr>
            <a:r>
              <a:rPr lang="en-US" sz="2000" b="1" i="0" u="sng">
                <a:solidFill>
                  <a:schemeClr val="dk1"/>
                </a:solidFill>
                <a:latin typeface="Times New Roman"/>
                <a:ea typeface="Times New Roman"/>
                <a:cs typeface="Times New Roman"/>
                <a:sym typeface="Times New Roman"/>
              </a:rPr>
              <a:t>Business Layer</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It is the core layer of the enterprise application</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Business layer can be considered to comprise of three sub layers to represent business processes, business services and business components.</a:t>
            </a:r>
            <a:endParaRPr/>
          </a:p>
          <a:p>
            <a:pPr marL="914400" marR="0" lvl="1" indent="-457200" algn="just" rtl="0">
              <a:lnSpc>
                <a:spcPct val="100000"/>
              </a:lnSpc>
              <a:spcBef>
                <a:spcPts val="1000"/>
              </a:spcBef>
              <a:spcAft>
                <a:spcPts val="0"/>
              </a:spcAft>
              <a:buClr>
                <a:schemeClr val="dk1"/>
              </a:buClr>
              <a:buSzPts val="2000"/>
              <a:buFont typeface="Calibri"/>
              <a:buAutoNum type="arabicPeriod"/>
            </a:pPr>
            <a:r>
              <a:rPr lang="en-US" sz="2000" b="1" i="0" u="none" strike="noStrike" cap="none">
                <a:solidFill>
                  <a:schemeClr val="dk1"/>
                </a:solidFill>
                <a:latin typeface="Times New Roman"/>
                <a:ea typeface="Times New Roman"/>
                <a:cs typeface="Times New Roman"/>
                <a:sym typeface="Times New Roman"/>
              </a:rPr>
              <a:t>Business Process Layer: </a:t>
            </a:r>
            <a:r>
              <a:rPr lang="en-US" sz="2000" b="0" i="0" u="none" strike="noStrike" cap="none">
                <a:solidFill>
                  <a:schemeClr val="dk1"/>
                </a:solidFill>
                <a:latin typeface="Times New Roman"/>
                <a:ea typeface="Times New Roman"/>
                <a:cs typeface="Times New Roman"/>
                <a:sym typeface="Times New Roman"/>
              </a:rPr>
              <a:t>represents the business processes implemented in the application.</a:t>
            </a:r>
            <a:endParaRPr/>
          </a:p>
          <a:p>
            <a:pPr marL="914400" marR="0" lvl="1" indent="-457200" algn="just" rtl="0">
              <a:lnSpc>
                <a:spcPct val="100000"/>
              </a:lnSpc>
              <a:spcBef>
                <a:spcPts val="1000"/>
              </a:spcBef>
              <a:spcAft>
                <a:spcPts val="0"/>
              </a:spcAft>
              <a:buClr>
                <a:schemeClr val="dk1"/>
              </a:buClr>
              <a:buSzPts val="2000"/>
              <a:buFont typeface="Calibri"/>
              <a:buAutoNum type="arabicPeriod"/>
            </a:pPr>
            <a:r>
              <a:rPr lang="en-US" sz="2000" b="1" i="0" u="none" strike="noStrike" cap="none">
                <a:solidFill>
                  <a:schemeClr val="dk1"/>
                </a:solidFill>
                <a:latin typeface="Times New Roman"/>
                <a:ea typeface="Times New Roman"/>
                <a:cs typeface="Times New Roman"/>
                <a:sym typeface="Times New Roman"/>
              </a:rPr>
              <a:t>Business Services Layer: </a:t>
            </a:r>
            <a:r>
              <a:rPr lang="en-US" sz="2000" b="0" i="0" u="none" strike="noStrike" cap="none">
                <a:solidFill>
                  <a:schemeClr val="dk1"/>
                </a:solidFill>
                <a:latin typeface="Times New Roman"/>
                <a:ea typeface="Times New Roman"/>
                <a:cs typeface="Times New Roman"/>
                <a:sym typeface="Times New Roman"/>
              </a:rPr>
              <a:t>Business processes, in turn, are composed from one or more business services and are represented in the Business Service Layer. </a:t>
            </a:r>
            <a:endParaRPr/>
          </a:p>
          <a:p>
            <a:pPr marL="914400" marR="0" lvl="1" indent="-457200" algn="just" rtl="0">
              <a:lnSpc>
                <a:spcPct val="100000"/>
              </a:lnSpc>
              <a:spcBef>
                <a:spcPts val="1000"/>
              </a:spcBef>
              <a:spcAft>
                <a:spcPts val="0"/>
              </a:spcAft>
              <a:buClr>
                <a:schemeClr val="dk1"/>
              </a:buClr>
              <a:buSzPts val="2000"/>
              <a:buFont typeface="Calibri"/>
              <a:buAutoNum type="arabicPeriod"/>
            </a:pPr>
            <a:r>
              <a:rPr lang="en-US" sz="2000" b="1" i="0" u="none" strike="noStrike" cap="none">
                <a:solidFill>
                  <a:schemeClr val="dk1"/>
                </a:solidFill>
                <a:latin typeface="Times New Roman"/>
                <a:ea typeface="Times New Roman"/>
                <a:cs typeface="Times New Roman"/>
                <a:sym typeface="Times New Roman"/>
              </a:rPr>
              <a:t>Business Component Layer: </a:t>
            </a:r>
            <a:r>
              <a:rPr lang="en-US" sz="2000" b="0" i="0" u="none" strike="noStrike" cap="none">
                <a:solidFill>
                  <a:schemeClr val="dk1"/>
                </a:solidFill>
                <a:latin typeface="Times New Roman"/>
                <a:ea typeface="Times New Roman"/>
                <a:cs typeface="Times New Roman"/>
                <a:sym typeface="Times New Roman"/>
              </a:rPr>
              <a:t>represents the lowest level of abstraction of business layer in terms of underlying business entities.</a:t>
            </a:r>
            <a:endParaRPr/>
          </a:p>
          <a:p>
            <a:pPr marL="457200" marR="0" lvl="0" indent="-330200" algn="just" rtl="0">
              <a:lnSpc>
                <a:spcPct val="100000"/>
              </a:lnSpc>
              <a:spcBef>
                <a:spcPts val="10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342900" marR="0" lvl="0" indent="-215900" algn="l" rtl="0">
              <a:spcBef>
                <a:spcPts val="14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1"/>
          <p:cNvSpPr txBox="1">
            <a:spLocks noGrp="1"/>
          </p:cNvSpPr>
          <p:nvPr>
            <p:ph type="title"/>
          </p:nvPr>
        </p:nvSpPr>
        <p:spPr>
          <a:xfrm>
            <a:off x="381000" y="228600"/>
            <a:ext cx="6705600" cy="762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Logical Architecture (contd..)</a:t>
            </a:r>
            <a:endParaRPr/>
          </a:p>
        </p:txBody>
      </p:sp>
      <p:sp>
        <p:nvSpPr>
          <p:cNvPr id="199" name="Google Shape;199;p31"/>
          <p:cNvSpPr txBox="1">
            <a:spLocks noGrp="1"/>
          </p:cNvSpPr>
          <p:nvPr>
            <p:ph type="body" idx="1"/>
          </p:nvPr>
        </p:nvSpPr>
        <p:spPr>
          <a:xfrm>
            <a:off x="609600" y="1066800"/>
            <a:ext cx="7924800" cy="5486400"/>
          </a:xfrm>
          <a:prstGeom prst="rect">
            <a:avLst/>
          </a:prstGeom>
          <a:noFill/>
          <a:ln>
            <a:noFill/>
          </a:ln>
        </p:spPr>
        <p:txBody>
          <a:bodyPr spcFirstLastPara="1" wrap="square" lIns="91425" tIns="45700" rIns="91425" bIns="45700" anchor="t" anchorCtr="0">
            <a:noAutofit/>
          </a:bodyPr>
          <a:lstStyle/>
          <a:p>
            <a:pPr marL="457200" marR="0" lvl="0" indent="-457200" algn="just" rtl="0">
              <a:lnSpc>
                <a:spcPct val="100000"/>
              </a:lnSpc>
              <a:spcBef>
                <a:spcPts val="0"/>
              </a:spcBef>
              <a:spcAft>
                <a:spcPts val="0"/>
              </a:spcAft>
              <a:buClr>
                <a:schemeClr val="dk1"/>
              </a:buClr>
              <a:buSzPts val="2000"/>
              <a:buFont typeface="Arial"/>
              <a:buNone/>
            </a:pPr>
            <a:r>
              <a:rPr lang="en-US" sz="2000" b="1" i="0" u="sng">
                <a:solidFill>
                  <a:schemeClr val="dk1"/>
                </a:solidFill>
                <a:latin typeface="Times New Roman"/>
                <a:ea typeface="Times New Roman"/>
                <a:cs typeface="Times New Roman"/>
                <a:sym typeface="Times New Roman"/>
              </a:rPr>
              <a:t>Layers of Logical Architecture</a:t>
            </a:r>
            <a:endParaRPr/>
          </a:p>
          <a:p>
            <a:pPr marL="457200" marR="0" lvl="0" indent="-457200" algn="just" rtl="0">
              <a:lnSpc>
                <a:spcPct val="100000"/>
              </a:lnSpc>
              <a:spcBef>
                <a:spcPts val="1000"/>
              </a:spcBef>
              <a:spcAft>
                <a:spcPts val="0"/>
              </a:spcAft>
              <a:buClr>
                <a:schemeClr val="dk1"/>
              </a:buClr>
              <a:buSzPts val="2000"/>
              <a:buFont typeface="Arial"/>
              <a:buNone/>
            </a:pPr>
            <a:r>
              <a:rPr lang="en-US" sz="2000" b="1" i="0" u="sng">
                <a:solidFill>
                  <a:schemeClr val="dk1"/>
                </a:solidFill>
                <a:latin typeface="Times New Roman"/>
                <a:ea typeface="Times New Roman"/>
                <a:cs typeface="Times New Roman"/>
                <a:sym typeface="Times New Roman"/>
              </a:rPr>
              <a:t>2. Enterprise Information Systems (EIS) Layer</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Enterprise Information Systems layer consists of the following 2 layers</a:t>
            </a:r>
            <a:endParaRPr/>
          </a:p>
          <a:p>
            <a:pPr marL="457200" marR="0" lvl="0" indent="-457200" algn="just" rtl="0">
              <a:lnSpc>
                <a:spcPct val="100000"/>
              </a:lnSpc>
              <a:spcBef>
                <a:spcPts val="1000"/>
              </a:spcBef>
              <a:spcAft>
                <a:spcPts val="0"/>
              </a:spcAft>
              <a:buClr>
                <a:schemeClr val="dk1"/>
              </a:buClr>
              <a:buSzPts val="2000"/>
              <a:buFont typeface="Arial"/>
              <a:buNone/>
            </a:pPr>
            <a:r>
              <a:rPr lang="en-US" sz="2000" b="1" i="0" u="none">
                <a:solidFill>
                  <a:schemeClr val="dk1"/>
                </a:solidFill>
                <a:latin typeface="Times New Roman"/>
                <a:ea typeface="Times New Roman"/>
                <a:cs typeface="Times New Roman"/>
                <a:sym typeface="Times New Roman"/>
              </a:rPr>
              <a:t> Data Layer</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Enterprise application has to connect with database or other storage mechanism which is represented as Data layer</a:t>
            </a:r>
            <a:endParaRPr/>
          </a:p>
          <a:p>
            <a:pPr marL="457200" marR="0" lvl="0" indent="-457200" algn="just" rtl="0">
              <a:lnSpc>
                <a:spcPct val="100000"/>
              </a:lnSpc>
              <a:spcBef>
                <a:spcPts val="1000"/>
              </a:spcBef>
              <a:spcAft>
                <a:spcPts val="0"/>
              </a:spcAft>
              <a:buClr>
                <a:schemeClr val="dk1"/>
              </a:buClr>
              <a:buSzPts val="2000"/>
              <a:buFont typeface="Arial"/>
              <a:buNone/>
            </a:pPr>
            <a:r>
              <a:rPr lang="en-US" sz="2000" b="1" i="0" u="none">
                <a:solidFill>
                  <a:schemeClr val="dk1"/>
                </a:solidFill>
                <a:latin typeface="Times New Roman"/>
                <a:ea typeface="Times New Roman"/>
                <a:cs typeface="Times New Roman"/>
                <a:sym typeface="Times New Roman"/>
              </a:rPr>
              <a:t>External Systems Layer</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Enterprise application may require data from external applications which is represented as External systems layer</a:t>
            </a:r>
            <a:endParaRPr/>
          </a:p>
          <a:p>
            <a:pPr marL="457200" marR="0" lvl="0" indent="-457200" algn="just" rtl="0">
              <a:lnSpc>
                <a:spcPct val="100000"/>
              </a:lnSpc>
              <a:spcBef>
                <a:spcPts val="10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457200" marR="0" lvl="0" indent="-330200" algn="just" rtl="0">
              <a:lnSpc>
                <a:spcPct val="100000"/>
              </a:lnSpc>
              <a:spcBef>
                <a:spcPts val="10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342900" marR="0" lvl="0" indent="-215900" algn="l" rtl="0">
              <a:spcBef>
                <a:spcPts val="14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a:spLocks noGrp="1"/>
          </p:cNvSpPr>
          <p:nvPr>
            <p:ph type="title"/>
          </p:nvPr>
        </p:nvSpPr>
        <p:spPr>
          <a:xfrm>
            <a:off x="228600" y="457200"/>
            <a:ext cx="7086600" cy="762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Architecture</a:t>
            </a:r>
            <a:endParaRPr/>
          </a:p>
        </p:txBody>
      </p:sp>
      <p:sp>
        <p:nvSpPr>
          <p:cNvPr id="95" name="Google Shape;95;p14"/>
          <p:cNvSpPr txBox="1">
            <a:spLocks noGrp="1"/>
          </p:cNvSpPr>
          <p:nvPr>
            <p:ph type="body" idx="1"/>
          </p:nvPr>
        </p:nvSpPr>
        <p:spPr>
          <a:xfrm>
            <a:off x="381000" y="1371600"/>
            <a:ext cx="7924800" cy="4724400"/>
          </a:xfrm>
          <a:prstGeom prst="rect">
            <a:avLst/>
          </a:prstGeom>
          <a:noFill/>
          <a:ln>
            <a:noFill/>
          </a:ln>
        </p:spPr>
        <p:txBody>
          <a:bodyPr spcFirstLastPara="1" wrap="square" lIns="91425" tIns="45700" rIns="91425" bIns="45700" anchor="t" anchorCtr="0">
            <a:noAutofit/>
          </a:bodyPr>
          <a:lstStyle/>
          <a:p>
            <a:pPr marL="457200" marR="0" lvl="0" indent="-457200" algn="just"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Architecting and Designing are the </a:t>
            </a:r>
            <a:r>
              <a:rPr lang="en-US" sz="2000" b="0" i="0" u="none" strike="noStrike" cap="none">
                <a:solidFill>
                  <a:srgbClr val="FF0000"/>
                </a:solidFill>
                <a:latin typeface="Times New Roman"/>
                <a:ea typeface="Times New Roman"/>
                <a:cs typeface="Times New Roman"/>
                <a:sym typeface="Times New Roman"/>
              </a:rPr>
              <a:t>foundation </a:t>
            </a:r>
            <a:r>
              <a:rPr lang="en-US" sz="2000" b="0" i="0" u="none" strike="noStrike" cap="none">
                <a:solidFill>
                  <a:schemeClr val="dk1"/>
                </a:solidFill>
                <a:latin typeface="Times New Roman"/>
                <a:ea typeface="Times New Roman"/>
                <a:cs typeface="Times New Roman"/>
                <a:sym typeface="Times New Roman"/>
              </a:rPr>
              <a:t>for successful enterprise application</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The </a:t>
            </a:r>
            <a:r>
              <a:rPr lang="en-US" sz="2000" b="0" i="0" u="none" strike="noStrike" cap="none">
                <a:solidFill>
                  <a:srgbClr val="FF0000"/>
                </a:solidFill>
                <a:latin typeface="Times New Roman"/>
                <a:ea typeface="Times New Roman"/>
                <a:cs typeface="Times New Roman"/>
                <a:sym typeface="Times New Roman"/>
              </a:rPr>
              <a:t>master blueprint </a:t>
            </a:r>
            <a:r>
              <a:rPr lang="en-US" sz="2000" b="0" i="0" u="none" strike="noStrike" cap="none">
                <a:solidFill>
                  <a:schemeClr val="dk1"/>
                </a:solidFill>
                <a:latin typeface="Times New Roman"/>
                <a:ea typeface="Times New Roman"/>
                <a:cs typeface="Times New Roman"/>
                <a:sym typeface="Times New Roman"/>
              </a:rPr>
              <a:t>of the application is termed as architecture</a:t>
            </a:r>
            <a:endParaRPr/>
          </a:p>
          <a:p>
            <a:pPr marL="457200" marR="0" lvl="0" indent="-457200" algn="just" rtl="0">
              <a:lnSpc>
                <a:spcPct val="100000"/>
              </a:lnSpc>
              <a:spcBef>
                <a:spcPts val="1000"/>
              </a:spcBef>
              <a:spcAft>
                <a:spcPts val="0"/>
              </a:spcAft>
              <a:buClr>
                <a:srgbClr val="FF0000"/>
              </a:buClr>
              <a:buSzPts val="2000"/>
              <a:buFont typeface="Arial"/>
              <a:buChar char="•"/>
            </a:pPr>
            <a:r>
              <a:rPr lang="en-US" sz="2000" b="0" i="0" u="none" strike="noStrike" cap="none">
                <a:solidFill>
                  <a:srgbClr val="FF0000"/>
                </a:solidFill>
                <a:latin typeface="Times New Roman"/>
                <a:ea typeface="Times New Roman"/>
                <a:cs typeface="Times New Roman"/>
                <a:sym typeface="Times New Roman"/>
              </a:rPr>
              <a:t>ANSI/IEEE Std 1471</a:t>
            </a:r>
            <a:r>
              <a:rPr lang="en-US" sz="2000" b="0" i="0" u="none" strike="noStrike" cap="none">
                <a:solidFill>
                  <a:schemeClr val="dk1"/>
                </a:solidFill>
                <a:latin typeface="Times New Roman"/>
                <a:ea typeface="Times New Roman"/>
                <a:cs typeface="Times New Roman"/>
                <a:sym typeface="Times New Roman"/>
              </a:rPr>
              <a:t> defines architecture as “the fundamental organization of a system embodied in its components, their relationships to each other and to the environment and the principles guiding its design and evolution”</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Architecture is a collection of related components or structure that coexists in a given context for a purpose</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Architecture serves as </a:t>
            </a:r>
            <a:r>
              <a:rPr lang="en-US" sz="2000" b="0" i="0" u="none" strike="noStrike" cap="none">
                <a:solidFill>
                  <a:srgbClr val="FF0000"/>
                </a:solidFill>
                <a:latin typeface="Times New Roman"/>
                <a:ea typeface="Times New Roman"/>
                <a:cs typeface="Times New Roman"/>
                <a:sym typeface="Times New Roman"/>
              </a:rPr>
              <a:t>Blueprint for guiding the design of an application</a:t>
            </a:r>
            <a:endParaRPr/>
          </a:p>
          <a:p>
            <a:pPr marL="342900" marR="0" lvl="0" indent="-215900" algn="l" rtl="0">
              <a:spcBef>
                <a:spcPts val="1400"/>
              </a:spcBef>
              <a:spcAft>
                <a:spcPts val="0"/>
              </a:spcAft>
              <a:buClr>
                <a:schemeClr val="dk1"/>
              </a:buClr>
              <a:buSzPts val="2000"/>
              <a:buFont typeface="Arial"/>
              <a:buNone/>
            </a:pPr>
            <a:endParaRPr sz="2000" b="0" i="0" u="none">
              <a:solidFill>
                <a:srgbClr val="FF0000"/>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2"/>
          <p:cNvSpPr txBox="1">
            <a:spLocks noGrp="1"/>
          </p:cNvSpPr>
          <p:nvPr>
            <p:ph type="title"/>
          </p:nvPr>
        </p:nvSpPr>
        <p:spPr>
          <a:xfrm>
            <a:off x="381000" y="228600"/>
            <a:ext cx="6705600" cy="762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Logical Architecture (contd..)</a:t>
            </a:r>
            <a:endParaRPr/>
          </a:p>
        </p:txBody>
      </p:sp>
      <p:sp>
        <p:nvSpPr>
          <p:cNvPr id="205" name="Google Shape;205;p32"/>
          <p:cNvSpPr txBox="1">
            <a:spLocks noGrp="1"/>
          </p:cNvSpPr>
          <p:nvPr>
            <p:ph type="body" idx="1"/>
          </p:nvPr>
        </p:nvSpPr>
        <p:spPr>
          <a:xfrm>
            <a:off x="609600" y="1066800"/>
            <a:ext cx="7924800" cy="5486400"/>
          </a:xfrm>
          <a:prstGeom prst="rect">
            <a:avLst/>
          </a:prstGeom>
          <a:noFill/>
          <a:ln>
            <a:noFill/>
          </a:ln>
        </p:spPr>
        <p:txBody>
          <a:bodyPr spcFirstLastPara="1" wrap="square" lIns="91425" tIns="45700" rIns="91425" bIns="45700" anchor="t" anchorCtr="0">
            <a:noAutofit/>
          </a:bodyPr>
          <a:lstStyle/>
          <a:p>
            <a:pPr marL="457200" marR="0" lvl="0" indent="-457200" algn="just" rtl="0">
              <a:lnSpc>
                <a:spcPct val="100000"/>
              </a:lnSpc>
              <a:spcBef>
                <a:spcPts val="0"/>
              </a:spcBef>
              <a:spcAft>
                <a:spcPts val="0"/>
              </a:spcAft>
              <a:buClr>
                <a:schemeClr val="dk1"/>
              </a:buClr>
              <a:buSzPts val="2000"/>
              <a:buFont typeface="Arial"/>
              <a:buNone/>
            </a:pPr>
            <a:r>
              <a:rPr lang="en-US" sz="2000" b="1" i="0" u="sng">
                <a:solidFill>
                  <a:schemeClr val="dk1"/>
                </a:solidFill>
                <a:latin typeface="Times New Roman"/>
                <a:ea typeface="Times New Roman"/>
                <a:cs typeface="Times New Roman"/>
                <a:sym typeface="Times New Roman"/>
              </a:rPr>
              <a:t>Layers of Logical Architecture</a:t>
            </a:r>
            <a:endParaRPr/>
          </a:p>
          <a:p>
            <a:pPr marL="457200" marR="0" lvl="0" indent="-457200" algn="just" rtl="0">
              <a:lnSpc>
                <a:spcPct val="100000"/>
              </a:lnSpc>
              <a:spcBef>
                <a:spcPts val="1000"/>
              </a:spcBef>
              <a:spcAft>
                <a:spcPts val="0"/>
              </a:spcAft>
              <a:buClr>
                <a:schemeClr val="dk1"/>
              </a:buClr>
              <a:buSzPts val="2000"/>
              <a:buFont typeface="Arial"/>
              <a:buNone/>
            </a:pPr>
            <a:r>
              <a:rPr lang="en-US" sz="2000" b="1" i="0" u="sng">
                <a:solidFill>
                  <a:schemeClr val="dk1"/>
                </a:solidFill>
                <a:latin typeface="Times New Roman"/>
                <a:ea typeface="Times New Roman"/>
                <a:cs typeface="Times New Roman"/>
                <a:sym typeface="Times New Roman"/>
              </a:rPr>
              <a:t>3, 4. Data Access Layer and Integration Layer</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These two layers hide the physical details of storage and access mechanisms from the business layer</a:t>
            </a:r>
            <a:endParaRPr/>
          </a:p>
          <a:p>
            <a:pPr marL="457200" marR="0" lvl="0" indent="-457200" algn="just" rtl="0">
              <a:lnSpc>
                <a:spcPct val="100000"/>
              </a:lnSpc>
              <a:spcBef>
                <a:spcPts val="1000"/>
              </a:spcBef>
              <a:spcAft>
                <a:spcPts val="0"/>
              </a:spcAft>
              <a:buClr>
                <a:schemeClr val="dk1"/>
              </a:buClr>
              <a:buSzPts val="2000"/>
              <a:buFont typeface="Arial"/>
              <a:buNone/>
            </a:pPr>
            <a:r>
              <a:rPr lang="en-US" sz="2000" b="1" i="0" u="sng">
                <a:solidFill>
                  <a:schemeClr val="dk1"/>
                </a:solidFill>
                <a:latin typeface="Times New Roman"/>
                <a:ea typeface="Times New Roman"/>
                <a:cs typeface="Times New Roman"/>
                <a:sym typeface="Times New Roman"/>
              </a:rPr>
              <a:t>5. Presentation Layer</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Used by the human users to access the services of enterprise application</a:t>
            </a:r>
            <a:endParaRPr/>
          </a:p>
          <a:p>
            <a:pPr marL="457200" marR="0" lvl="0" indent="-457200" algn="just" rtl="0">
              <a:lnSpc>
                <a:spcPct val="100000"/>
              </a:lnSpc>
              <a:spcBef>
                <a:spcPts val="1000"/>
              </a:spcBef>
              <a:spcAft>
                <a:spcPts val="0"/>
              </a:spcAft>
              <a:buClr>
                <a:schemeClr val="dk1"/>
              </a:buClr>
              <a:buSzPts val="2000"/>
              <a:buFont typeface="Arial"/>
              <a:buNone/>
            </a:pPr>
            <a:r>
              <a:rPr lang="en-US" sz="2000" b="1" i="0" u="sng">
                <a:solidFill>
                  <a:schemeClr val="dk1"/>
                </a:solidFill>
                <a:latin typeface="Times New Roman"/>
                <a:ea typeface="Times New Roman"/>
                <a:cs typeface="Times New Roman"/>
                <a:sym typeface="Times New Roman"/>
              </a:rPr>
              <a:t>6. Service Access Layer</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Used by the external systems to access the services of enterprise application</a:t>
            </a:r>
            <a:endParaRPr/>
          </a:p>
          <a:p>
            <a:pPr marL="457200" marR="0" lvl="0" indent="-457200" algn="just" rtl="0">
              <a:lnSpc>
                <a:spcPct val="100000"/>
              </a:lnSpc>
              <a:spcBef>
                <a:spcPts val="1000"/>
              </a:spcBef>
              <a:spcAft>
                <a:spcPts val="0"/>
              </a:spcAft>
              <a:buClr>
                <a:schemeClr val="dk1"/>
              </a:buClr>
              <a:buSzPts val="2000"/>
              <a:buFont typeface="Arial"/>
              <a:buNone/>
            </a:pPr>
            <a:r>
              <a:rPr lang="en-US" sz="2000" b="1" i="0" u="sng">
                <a:solidFill>
                  <a:schemeClr val="dk1"/>
                </a:solidFill>
                <a:latin typeface="Times New Roman"/>
                <a:ea typeface="Times New Roman"/>
                <a:cs typeface="Times New Roman"/>
                <a:sym typeface="Times New Roman"/>
              </a:rPr>
              <a:t>7. Infrastructure  Services Layer</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This layer provides the reusable and general purpose components like logging, caching, auditing etc</a:t>
            </a:r>
            <a:endParaRPr/>
          </a:p>
          <a:p>
            <a:pPr marL="457200" marR="0" lvl="0" indent="-457200" algn="just" rtl="0">
              <a:lnSpc>
                <a:spcPct val="100000"/>
              </a:lnSpc>
              <a:spcBef>
                <a:spcPts val="10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457200" marR="0" lvl="0" indent="-330200" algn="just" rtl="0">
              <a:lnSpc>
                <a:spcPct val="100000"/>
              </a:lnSpc>
              <a:spcBef>
                <a:spcPts val="10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342900" marR="0" lvl="0" indent="-215900" algn="l" rtl="0">
              <a:spcBef>
                <a:spcPts val="14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3"/>
          <p:cNvSpPr txBox="1">
            <a:spLocks noGrp="1"/>
          </p:cNvSpPr>
          <p:nvPr>
            <p:ph type="title"/>
          </p:nvPr>
        </p:nvSpPr>
        <p:spPr>
          <a:xfrm>
            <a:off x="381000" y="228600"/>
            <a:ext cx="8534400" cy="609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Logical Architecture of LoMS (Loan Management System)</a:t>
            </a:r>
            <a:endParaRPr/>
          </a:p>
        </p:txBody>
      </p:sp>
      <p:sp>
        <p:nvSpPr>
          <p:cNvPr id="211" name="Google Shape;211;p33"/>
          <p:cNvSpPr txBox="1">
            <a:spLocks noGrp="1"/>
          </p:cNvSpPr>
          <p:nvPr>
            <p:ph type="body" idx="1"/>
          </p:nvPr>
        </p:nvSpPr>
        <p:spPr>
          <a:xfrm>
            <a:off x="609600" y="1066800"/>
            <a:ext cx="7924800" cy="5486400"/>
          </a:xfrm>
          <a:prstGeom prst="rect">
            <a:avLst/>
          </a:prstGeom>
          <a:noFill/>
          <a:ln>
            <a:noFill/>
          </a:ln>
        </p:spPr>
        <p:txBody>
          <a:bodyPr spcFirstLastPara="1" wrap="square" lIns="91425" tIns="45700" rIns="91425" bIns="45700" anchor="t" anchorCtr="0">
            <a:noAutofit/>
          </a:bodyPr>
          <a:lstStyle/>
          <a:p>
            <a:pPr marL="457200" marR="0" lvl="0" indent="-457200" algn="just" rtl="0">
              <a:lnSpc>
                <a:spcPct val="100000"/>
              </a:lnSpc>
              <a:spcBef>
                <a:spcPts val="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457200" marR="0" lvl="0" indent="-330200" algn="just" rtl="0">
              <a:lnSpc>
                <a:spcPct val="100000"/>
              </a:lnSpc>
              <a:spcBef>
                <a:spcPts val="10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342900" marR="0" lvl="0" indent="-215900" algn="l" rtl="0">
              <a:spcBef>
                <a:spcPts val="14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p:txBody>
      </p:sp>
      <p:pic>
        <p:nvPicPr>
          <p:cNvPr id="212" name="Google Shape;212;p33" descr="C:\Users\USER\Downloads\New Doc 08-23-2023 11.29_1.jpg"/>
          <p:cNvPicPr preferRelativeResize="0"/>
          <p:nvPr/>
        </p:nvPicPr>
        <p:blipFill rotWithShape="1">
          <a:blip r:embed="rId3">
            <a:alphaModFix/>
          </a:blip>
          <a:srcRect b="5045"/>
          <a:stretch/>
        </p:blipFill>
        <p:spPr>
          <a:xfrm>
            <a:off x="838200" y="914400"/>
            <a:ext cx="7467600" cy="591978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4"/>
          <p:cNvSpPr txBox="1">
            <a:spLocks noGrp="1"/>
          </p:cNvSpPr>
          <p:nvPr>
            <p:ph type="title"/>
          </p:nvPr>
        </p:nvSpPr>
        <p:spPr>
          <a:xfrm>
            <a:off x="381000" y="228600"/>
            <a:ext cx="8534400" cy="762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Technical Architecture</a:t>
            </a:r>
            <a:endParaRPr/>
          </a:p>
        </p:txBody>
      </p:sp>
      <p:sp>
        <p:nvSpPr>
          <p:cNvPr id="218" name="Google Shape;218;p34"/>
          <p:cNvSpPr txBox="1">
            <a:spLocks noGrp="1"/>
          </p:cNvSpPr>
          <p:nvPr>
            <p:ph type="body" idx="1"/>
          </p:nvPr>
        </p:nvSpPr>
        <p:spPr>
          <a:xfrm>
            <a:off x="609600" y="1066800"/>
            <a:ext cx="7924800" cy="5486400"/>
          </a:xfrm>
          <a:prstGeom prst="rect">
            <a:avLst/>
          </a:prstGeom>
          <a:noFill/>
          <a:ln>
            <a:noFill/>
          </a:ln>
        </p:spPr>
        <p:txBody>
          <a:bodyPr spcFirstLastPara="1" wrap="square" lIns="91425" tIns="45700" rIns="91425" bIns="45700" anchor="t" anchorCtr="0">
            <a:noAutofit/>
          </a:bodyPr>
          <a:lstStyle/>
          <a:p>
            <a:pPr marL="457200" marR="0" lvl="0" indent="-457200" algn="just" rtl="0">
              <a:lnSpc>
                <a:spcPct val="100000"/>
              </a:lnSpc>
              <a:spcBef>
                <a:spcPts val="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Technical architecture </a:t>
            </a:r>
            <a:r>
              <a:rPr lang="en-US" sz="2000" b="0" i="0" u="none">
                <a:solidFill>
                  <a:srgbClr val="FF0000"/>
                </a:solidFill>
                <a:latin typeface="Times New Roman"/>
                <a:ea typeface="Times New Roman"/>
                <a:cs typeface="Times New Roman"/>
                <a:sym typeface="Times New Roman"/>
              </a:rPr>
              <a:t>translates the logical architecture into a technical solution</a:t>
            </a:r>
            <a:r>
              <a:rPr lang="en-US" sz="2000" b="0" i="0" u="none">
                <a:solidFill>
                  <a:schemeClr val="dk1"/>
                </a:solidFill>
                <a:latin typeface="Times New Roman"/>
                <a:ea typeface="Times New Roman"/>
                <a:cs typeface="Times New Roman"/>
                <a:sym typeface="Times New Roman"/>
              </a:rPr>
              <a:t> which comprises of chosen technologies, APIs and frameworks</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Technical architecture is derived from the logical architecture by adding technology components into the individual layers</a:t>
            </a:r>
            <a:endParaRPr/>
          </a:p>
          <a:p>
            <a:pPr marL="457200" marR="0" lvl="0" indent="-457200" algn="just" rtl="0">
              <a:lnSpc>
                <a:spcPct val="100000"/>
              </a:lnSpc>
              <a:spcBef>
                <a:spcPts val="1000"/>
              </a:spcBef>
              <a:spcAft>
                <a:spcPts val="0"/>
              </a:spcAft>
              <a:buClr>
                <a:srgbClr val="FF0000"/>
              </a:buClr>
              <a:buSzPts val="2000"/>
              <a:buFont typeface="Arial"/>
              <a:buChar char="•"/>
            </a:pPr>
            <a:r>
              <a:rPr lang="en-US" sz="2000" b="0" i="0" u="none">
                <a:solidFill>
                  <a:srgbClr val="FF0000"/>
                </a:solidFill>
                <a:latin typeface="Times New Roman"/>
                <a:ea typeface="Times New Roman"/>
                <a:cs typeface="Times New Roman"/>
                <a:sym typeface="Times New Roman"/>
              </a:rPr>
              <a:t>Software architecture patterns</a:t>
            </a:r>
            <a:r>
              <a:rPr lang="en-US" sz="2000" b="0" i="0" u="none">
                <a:solidFill>
                  <a:schemeClr val="dk1"/>
                </a:solidFill>
                <a:latin typeface="Times New Roman"/>
                <a:ea typeface="Times New Roman"/>
                <a:cs typeface="Times New Roman"/>
                <a:sym typeface="Times New Roman"/>
              </a:rPr>
              <a:t> are used in the technical architecture. These patterns are acts as reference points</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One example of the software architecture pattern is the </a:t>
            </a:r>
            <a:r>
              <a:rPr lang="en-US" sz="2000" b="0" i="0" u="none">
                <a:solidFill>
                  <a:srgbClr val="FF0000"/>
                </a:solidFill>
                <a:latin typeface="Times New Roman"/>
                <a:ea typeface="Times New Roman"/>
                <a:cs typeface="Times New Roman"/>
                <a:sym typeface="Times New Roman"/>
              </a:rPr>
              <a:t>Layered Architecture pattern</a:t>
            </a:r>
            <a:endParaRPr/>
          </a:p>
          <a:p>
            <a:pPr marL="457200" marR="0" lvl="0" indent="-330200" algn="just" rtl="0">
              <a:lnSpc>
                <a:spcPct val="100000"/>
              </a:lnSpc>
              <a:spcBef>
                <a:spcPts val="10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457200" marR="0" lvl="0" indent="-330200" algn="just" rtl="0">
              <a:lnSpc>
                <a:spcPct val="100000"/>
              </a:lnSpc>
              <a:spcBef>
                <a:spcPts val="10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457200" marR="0" lvl="0" indent="-330200" algn="just" rtl="0">
              <a:lnSpc>
                <a:spcPct val="100000"/>
              </a:lnSpc>
              <a:spcBef>
                <a:spcPts val="10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342900" marR="0" lvl="0" indent="-215900" algn="l" rtl="0">
              <a:spcBef>
                <a:spcPts val="14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5"/>
          <p:cNvSpPr txBox="1">
            <a:spLocks noGrp="1"/>
          </p:cNvSpPr>
          <p:nvPr>
            <p:ph type="title"/>
          </p:nvPr>
        </p:nvSpPr>
        <p:spPr>
          <a:xfrm>
            <a:off x="381000" y="228600"/>
            <a:ext cx="8534400" cy="762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Technical Architecture of LoMS </a:t>
            </a:r>
            <a:endParaRPr/>
          </a:p>
        </p:txBody>
      </p:sp>
      <p:sp>
        <p:nvSpPr>
          <p:cNvPr id="224" name="Google Shape;224;p35"/>
          <p:cNvSpPr txBox="1">
            <a:spLocks noGrp="1"/>
          </p:cNvSpPr>
          <p:nvPr>
            <p:ph type="body" idx="1"/>
          </p:nvPr>
        </p:nvSpPr>
        <p:spPr>
          <a:xfrm>
            <a:off x="609600" y="1066800"/>
            <a:ext cx="7924800" cy="5486400"/>
          </a:xfrm>
          <a:prstGeom prst="rect">
            <a:avLst/>
          </a:prstGeom>
          <a:noFill/>
          <a:ln>
            <a:noFill/>
          </a:ln>
        </p:spPr>
        <p:txBody>
          <a:bodyPr spcFirstLastPara="1" wrap="square" lIns="91425" tIns="45700" rIns="91425" bIns="45700" anchor="t" anchorCtr="0">
            <a:noAutofit/>
          </a:bodyPr>
          <a:lstStyle/>
          <a:p>
            <a:pPr marL="457200" marR="0" lvl="0" indent="-457200" algn="just" rtl="0">
              <a:lnSpc>
                <a:spcPct val="100000"/>
              </a:lnSpc>
              <a:spcBef>
                <a:spcPts val="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457200" marR="0" lvl="0" indent="-330200" algn="just" rtl="0">
              <a:lnSpc>
                <a:spcPct val="100000"/>
              </a:lnSpc>
              <a:spcBef>
                <a:spcPts val="10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457200" marR="0" lvl="0" indent="-330200" algn="just" rtl="0">
              <a:lnSpc>
                <a:spcPct val="100000"/>
              </a:lnSpc>
              <a:spcBef>
                <a:spcPts val="10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342900" marR="0" lvl="0" indent="-215900" algn="l" rtl="0">
              <a:spcBef>
                <a:spcPts val="14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p:txBody>
      </p:sp>
      <p:pic>
        <p:nvPicPr>
          <p:cNvPr id="225" name="Google Shape;225;p35" descr="C:\Users\USER\Downloads\New Doc 08-23-2023 11.29_2.jpg"/>
          <p:cNvPicPr preferRelativeResize="0"/>
          <p:nvPr/>
        </p:nvPicPr>
        <p:blipFill rotWithShape="1">
          <a:blip r:embed="rId3">
            <a:alphaModFix/>
          </a:blip>
          <a:srcRect l="4463" t="9332" r="2679"/>
          <a:stretch/>
        </p:blipFill>
        <p:spPr>
          <a:xfrm>
            <a:off x="381000" y="1066800"/>
            <a:ext cx="8229600" cy="5562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6"/>
          <p:cNvSpPr txBox="1">
            <a:spLocks noGrp="1"/>
          </p:cNvSpPr>
          <p:nvPr>
            <p:ph type="title"/>
          </p:nvPr>
        </p:nvSpPr>
        <p:spPr>
          <a:xfrm>
            <a:off x="381000" y="228600"/>
            <a:ext cx="8534400" cy="762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Technical Architecture (contd..)</a:t>
            </a:r>
            <a:endParaRPr/>
          </a:p>
        </p:txBody>
      </p:sp>
      <p:sp>
        <p:nvSpPr>
          <p:cNvPr id="231" name="Google Shape;231;p36"/>
          <p:cNvSpPr txBox="1">
            <a:spLocks noGrp="1"/>
          </p:cNvSpPr>
          <p:nvPr>
            <p:ph type="body" idx="1"/>
          </p:nvPr>
        </p:nvSpPr>
        <p:spPr>
          <a:xfrm>
            <a:off x="609600" y="1066800"/>
            <a:ext cx="7924800" cy="5486400"/>
          </a:xfrm>
          <a:prstGeom prst="rect">
            <a:avLst/>
          </a:prstGeom>
          <a:noFill/>
          <a:ln>
            <a:noFill/>
          </a:ln>
        </p:spPr>
        <p:txBody>
          <a:bodyPr spcFirstLastPara="1" wrap="square" lIns="91425" tIns="45700" rIns="91425" bIns="45700" anchor="t" anchorCtr="0">
            <a:noAutofit/>
          </a:bodyPr>
          <a:lstStyle/>
          <a:p>
            <a:pPr marL="457200" marR="0" lvl="0" indent="-457200" algn="just" rtl="0">
              <a:lnSpc>
                <a:spcPct val="100000"/>
              </a:lnSpc>
              <a:spcBef>
                <a:spcPts val="0"/>
              </a:spcBef>
              <a:spcAft>
                <a:spcPts val="0"/>
              </a:spcAft>
              <a:buClr>
                <a:schemeClr val="dk1"/>
              </a:buClr>
              <a:buSzPts val="2000"/>
              <a:buFont typeface="Arial"/>
              <a:buNone/>
            </a:pPr>
            <a:r>
              <a:rPr lang="en-US" sz="2000" b="1" i="0" u="sng">
                <a:solidFill>
                  <a:schemeClr val="dk1"/>
                </a:solidFill>
                <a:latin typeface="Times New Roman"/>
                <a:ea typeface="Times New Roman"/>
                <a:cs typeface="Times New Roman"/>
                <a:sym typeface="Times New Roman"/>
              </a:rPr>
              <a:t>Object Oriented Analysis and Design</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Object Oriented Analysis and Design (OOAD) technique used during the architecture and design phase helps model the software entities</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To implement the technical solution, Object-oriented programming(OOP)is used during the construction phase</a:t>
            </a:r>
            <a:endParaRPr/>
          </a:p>
          <a:p>
            <a:pPr marL="457200" marR="0" lvl="0" indent="-457200" algn="just" rtl="0">
              <a:lnSpc>
                <a:spcPct val="100000"/>
              </a:lnSpc>
              <a:spcBef>
                <a:spcPts val="1000"/>
              </a:spcBef>
              <a:spcAft>
                <a:spcPts val="0"/>
              </a:spcAft>
              <a:buClr>
                <a:schemeClr val="dk1"/>
              </a:buClr>
              <a:buSzPts val="2000"/>
              <a:buFont typeface="Arial"/>
              <a:buNone/>
            </a:pPr>
            <a:r>
              <a:rPr lang="en-US" sz="2000" b="1" i="0" u="none">
                <a:solidFill>
                  <a:schemeClr val="dk1"/>
                </a:solidFill>
                <a:latin typeface="Times New Roman"/>
                <a:ea typeface="Times New Roman"/>
                <a:cs typeface="Times New Roman"/>
                <a:sym typeface="Times New Roman"/>
              </a:rPr>
              <a:t>Objects and Classes</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Identification of objects and classes is the first step in OOAD</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Object is the real world entity</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Classes is the collection of objects</a:t>
            </a:r>
            <a:endParaRPr/>
          </a:p>
          <a:p>
            <a:pPr marL="342900" marR="0" lvl="0" indent="-215900" algn="l" rtl="0">
              <a:spcBef>
                <a:spcPts val="14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7"/>
          <p:cNvSpPr txBox="1">
            <a:spLocks noGrp="1"/>
          </p:cNvSpPr>
          <p:nvPr>
            <p:ph type="title"/>
          </p:nvPr>
        </p:nvSpPr>
        <p:spPr>
          <a:xfrm>
            <a:off x="457200" y="0"/>
            <a:ext cx="8534400" cy="609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Technical Architecture (contd..)</a:t>
            </a:r>
            <a:endParaRPr/>
          </a:p>
        </p:txBody>
      </p:sp>
      <p:sp>
        <p:nvSpPr>
          <p:cNvPr id="237" name="Google Shape;237;p37"/>
          <p:cNvSpPr txBox="1">
            <a:spLocks noGrp="1"/>
          </p:cNvSpPr>
          <p:nvPr>
            <p:ph type="body" idx="1"/>
          </p:nvPr>
        </p:nvSpPr>
        <p:spPr>
          <a:xfrm>
            <a:off x="609600" y="609600"/>
            <a:ext cx="7924800" cy="6248400"/>
          </a:xfrm>
          <a:prstGeom prst="rect">
            <a:avLst/>
          </a:prstGeom>
          <a:noFill/>
          <a:ln>
            <a:noFill/>
          </a:ln>
        </p:spPr>
        <p:txBody>
          <a:bodyPr spcFirstLastPara="1" wrap="square" lIns="91425" tIns="45700" rIns="91425" bIns="45700" anchor="t" anchorCtr="0">
            <a:noAutofit/>
          </a:bodyPr>
          <a:lstStyle/>
          <a:p>
            <a:pPr marL="457200" marR="0" lvl="0" indent="-457200" algn="just" rtl="0">
              <a:lnSpc>
                <a:spcPct val="100000"/>
              </a:lnSpc>
              <a:spcBef>
                <a:spcPts val="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By considering the use cases documented in the inception phase, the following classes are identified:</a:t>
            </a:r>
            <a:endParaRPr/>
          </a:p>
          <a:p>
            <a:pPr marL="457200" marR="0" lvl="0" indent="-457200" algn="just" rtl="0">
              <a:lnSpc>
                <a:spcPct val="100000"/>
              </a:lnSpc>
              <a:spcBef>
                <a:spcPts val="1000"/>
              </a:spcBef>
              <a:spcAft>
                <a:spcPts val="0"/>
              </a:spcAft>
              <a:buClr>
                <a:schemeClr val="dk1"/>
              </a:buClr>
              <a:buSzPts val="2000"/>
              <a:buFont typeface="Arial"/>
              <a:buAutoNum type="arabicPeriod"/>
            </a:pPr>
            <a:r>
              <a:rPr lang="en-US" sz="2000" b="1" i="0" u="none">
                <a:solidFill>
                  <a:schemeClr val="dk1"/>
                </a:solidFill>
                <a:latin typeface="Times New Roman"/>
                <a:ea typeface="Times New Roman"/>
                <a:cs typeface="Times New Roman"/>
                <a:sym typeface="Times New Roman"/>
              </a:rPr>
              <a:t>Entity classes</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The classes that contains the core business entities are called as Entity classes</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Each class is represented as </a:t>
            </a:r>
            <a:r>
              <a:rPr lang="en-US" sz="2000" b="0" i="0" u="none">
                <a:solidFill>
                  <a:srgbClr val="FF0000"/>
                </a:solidFill>
                <a:latin typeface="Times New Roman"/>
                <a:ea typeface="Times New Roman"/>
                <a:cs typeface="Times New Roman"/>
                <a:sym typeface="Times New Roman"/>
              </a:rPr>
              <a:t>rectangle</a:t>
            </a:r>
            <a:r>
              <a:rPr lang="en-US" sz="2000" b="0" i="0" u="none">
                <a:solidFill>
                  <a:schemeClr val="dk1"/>
                </a:solidFill>
                <a:latin typeface="Times New Roman"/>
                <a:ea typeface="Times New Roman"/>
                <a:cs typeface="Times New Roman"/>
                <a:sym typeface="Times New Roman"/>
              </a:rPr>
              <a:t> that has 3 sections</a:t>
            </a:r>
            <a:endParaRPr/>
          </a:p>
          <a:p>
            <a:pPr marL="457200" marR="0" lvl="0" indent="-457200" algn="just" rtl="0">
              <a:lnSpc>
                <a:spcPct val="100000"/>
              </a:lnSpc>
              <a:spcBef>
                <a:spcPts val="1000"/>
              </a:spcBef>
              <a:spcAft>
                <a:spcPts val="0"/>
              </a:spcAft>
              <a:buClr>
                <a:schemeClr val="dk1"/>
              </a:buClr>
              <a:buSzPts val="2000"/>
              <a:buFont typeface="Arial"/>
              <a:buNone/>
            </a:pPr>
            <a:r>
              <a:rPr lang="en-US" sz="2000" b="0" i="0" u="none">
                <a:solidFill>
                  <a:schemeClr val="dk1"/>
                </a:solidFill>
                <a:latin typeface="Times New Roman"/>
                <a:ea typeface="Times New Roman"/>
                <a:cs typeface="Times New Roman"/>
                <a:sym typeface="Times New Roman"/>
              </a:rPr>
              <a:t>			1</a:t>
            </a:r>
            <a:r>
              <a:rPr lang="en-US" sz="2000" b="0" i="0" u="none" baseline="30000">
                <a:solidFill>
                  <a:schemeClr val="dk1"/>
                </a:solidFill>
                <a:latin typeface="Times New Roman"/>
                <a:ea typeface="Times New Roman"/>
                <a:cs typeface="Times New Roman"/>
                <a:sym typeface="Times New Roman"/>
              </a:rPr>
              <a:t>st</a:t>
            </a:r>
            <a:r>
              <a:rPr lang="en-US" sz="2000" b="0" i="0" u="none">
                <a:solidFill>
                  <a:schemeClr val="dk1"/>
                </a:solidFill>
                <a:latin typeface="Times New Roman"/>
                <a:ea typeface="Times New Roman"/>
                <a:cs typeface="Times New Roman"/>
                <a:sym typeface="Times New Roman"/>
              </a:rPr>
              <a:t> section: class name</a:t>
            </a:r>
            <a:endParaRPr/>
          </a:p>
          <a:p>
            <a:pPr marL="457200" marR="0" lvl="0" indent="-457200" algn="just" rtl="0">
              <a:lnSpc>
                <a:spcPct val="100000"/>
              </a:lnSpc>
              <a:spcBef>
                <a:spcPts val="1000"/>
              </a:spcBef>
              <a:spcAft>
                <a:spcPts val="0"/>
              </a:spcAft>
              <a:buClr>
                <a:schemeClr val="dk1"/>
              </a:buClr>
              <a:buSzPts val="2000"/>
              <a:buFont typeface="Arial"/>
              <a:buNone/>
            </a:pPr>
            <a:r>
              <a:rPr lang="en-US" sz="2000" b="0" i="0" u="none">
                <a:solidFill>
                  <a:schemeClr val="dk1"/>
                </a:solidFill>
                <a:latin typeface="Times New Roman"/>
                <a:ea typeface="Times New Roman"/>
                <a:cs typeface="Times New Roman"/>
                <a:sym typeface="Times New Roman"/>
              </a:rPr>
              <a:t>			2</a:t>
            </a:r>
            <a:r>
              <a:rPr lang="en-US" sz="2000" b="0" i="0" u="none" baseline="30000">
                <a:solidFill>
                  <a:schemeClr val="dk1"/>
                </a:solidFill>
                <a:latin typeface="Times New Roman"/>
                <a:ea typeface="Times New Roman"/>
                <a:cs typeface="Times New Roman"/>
                <a:sym typeface="Times New Roman"/>
              </a:rPr>
              <a:t>nd</a:t>
            </a:r>
            <a:r>
              <a:rPr lang="en-US" sz="2000" b="0" i="0" u="none">
                <a:solidFill>
                  <a:schemeClr val="dk1"/>
                </a:solidFill>
                <a:latin typeface="Times New Roman"/>
                <a:ea typeface="Times New Roman"/>
                <a:cs typeface="Times New Roman"/>
                <a:sym typeface="Times New Roman"/>
              </a:rPr>
              <a:t> section: attributes (characteristics)</a:t>
            </a:r>
            <a:endParaRPr/>
          </a:p>
          <a:p>
            <a:pPr marL="457200" marR="0" lvl="0" indent="-457200" algn="just" rtl="0">
              <a:lnSpc>
                <a:spcPct val="100000"/>
              </a:lnSpc>
              <a:spcBef>
                <a:spcPts val="1000"/>
              </a:spcBef>
              <a:spcAft>
                <a:spcPts val="0"/>
              </a:spcAft>
              <a:buClr>
                <a:schemeClr val="dk1"/>
              </a:buClr>
              <a:buSzPts val="2000"/>
              <a:buFont typeface="Arial"/>
              <a:buNone/>
            </a:pPr>
            <a:r>
              <a:rPr lang="en-US" sz="2000" b="0" i="0" u="none">
                <a:solidFill>
                  <a:schemeClr val="dk1"/>
                </a:solidFill>
                <a:latin typeface="Times New Roman"/>
                <a:ea typeface="Times New Roman"/>
                <a:cs typeface="Times New Roman"/>
                <a:sym typeface="Times New Roman"/>
              </a:rPr>
              <a:t>			3</a:t>
            </a:r>
            <a:r>
              <a:rPr lang="en-US" sz="2000" b="0" i="0" u="none" baseline="30000">
                <a:solidFill>
                  <a:schemeClr val="dk1"/>
                </a:solidFill>
                <a:latin typeface="Times New Roman"/>
                <a:ea typeface="Times New Roman"/>
                <a:cs typeface="Times New Roman"/>
                <a:sym typeface="Times New Roman"/>
              </a:rPr>
              <a:t>rd</a:t>
            </a:r>
            <a:r>
              <a:rPr lang="en-US" sz="2000" b="0" i="0" u="none">
                <a:solidFill>
                  <a:schemeClr val="dk1"/>
                </a:solidFill>
                <a:latin typeface="Times New Roman"/>
                <a:ea typeface="Times New Roman"/>
                <a:cs typeface="Times New Roman"/>
                <a:sym typeface="Times New Roman"/>
              </a:rPr>
              <a:t> section: methods (behavior)</a:t>
            </a:r>
            <a:endParaRPr/>
          </a:p>
          <a:p>
            <a:pPr marL="457200" marR="0" lvl="0" indent="-457200" algn="just" rtl="0">
              <a:lnSpc>
                <a:spcPct val="100000"/>
              </a:lnSpc>
              <a:spcBef>
                <a:spcPts val="10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Above 2 diagrams shows for Person and LoanProduct classes</a:t>
            </a:r>
            <a:endParaRPr/>
          </a:p>
          <a:p>
            <a:pPr marL="457200" marR="0" lvl="0" indent="-457200" algn="just" rtl="0">
              <a:lnSpc>
                <a:spcPct val="100000"/>
              </a:lnSpc>
              <a:spcBef>
                <a:spcPts val="10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000"/>
              <a:buFont typeface="Arial"/>
              <a:buNone/>
            </a:pPr>
            <a:r>
              <a:rPr lang="en-US" sz="2000" b="0" i="0" u="none">
                <a:solidFill>
                  <a:schemeClr val="dk1"/>
                </a:solidFill>
                <a:latin typeface="Times New Roman"/>
                <a:ea typeface="Times New Roman"/>
                <a:cs typeface="Times New Roman"/>
                <a:sym typeface="Times New Roman"/>
              </a:rPr>
              <a:t>	`1</a:t>
            </a:r>
            <a:endParaRPr/>
          </a:p>
        </p:txBody>
      </p:sp>
      <p:pic>
        <p:nvPicPr>
          <p:cNvPr id="238" name="Google Shape;238;p37" descr="C:\Users\USER\Downloads\New Doc 08-23-2023 15.28_1.jpg"/>
          <p:cNvPicPr preferRelativeResize="0"/>
          <p:nvPr/>
        </p:nvPicPr>
        <p:blipFill rotWithShape="1">
          <a:blip r:embed="rId3">
            <a:alphaModFix/>
          </a:blip>
          <a:srcRect l="25160" t="9699" r="28526" b="67666"/>
          <a:stretch/>
        </p:blipFill>
        <p:spPr>
          <a:xfrm>
            <a:off x="5029200" y="4191000"/>
            <a:ext cx="3048000" cy="2133600"/>
          </a:xfrm>
          <a:prstGeom prst="rect">
            <a:avLst/>
          </a:prstGeom>
          <a:noFill/>
          <a:ln>
            <a:noFill/>
          </a:ln>
        </p:spPr>
      </p:pic>
      <p:pic>
        <p:nvPicPr>
          <p:cNvPr id="239" name="Google Shape;239;p37" descr="C:\Users\USER\Desktop\1.png"/>
          <p:cNvPicPr preferRelativeResize="0"/>
          <p:nvPr/>
        </p:nvPicPr>
        <p:blipFill rotWithShape="1">
          <a:blip r:embed="rId4">
            <a:alphaModFix/>
          </a:blip>
          <a:srcRect/>
          <a:stretch/>
        </p:blipFill>
        <p:spPr>
          <a:xfrm>
            <a:off x="990600" y="4191000"/>
            <a:ext cx="3048000" cy="2209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8"/>
          <p:cNvSpPr txBox="1">
            <a:spLocks noGrp="1"/>
          </p:cNvSpPr>
          <p:nvPr>
            <p:ph type="title"/>
          </p:nvPr>
        </p:nvSpPr>
        <p:spPr>
          <a:xfrm>
            <a:off x="381000" y="0"/>
            <a:ext cx="8534400" cy="533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Technical Architecture (contd..)</a:t>
            </a:r>
            <a:endParaRPr/>
          </a:p>
        </p:txBody>
      </p:sp>
      <p:sp>
        <p:nvSpPr>
          <p:cNvPr id="245" name="Google Shape;245;p38"/>
          <p:cNvSpPr txBox="1">
            <a:spLocks noGrp="1"/>
          </p:cNvSpPr>
          <p:nvPr>
            <p:ph type="body" idx="1"/>
          </p:nvPr>
        </p:nvSpPr>
        <p:spPr>
          <a:xfrm>
            <a:off x="609600" y="609600"/>
            <a:ext cx="8077200" cy="6248400"/>
          </a:xfrm>
          <a:prstGeom prst="rect">
            <a:avLst/>
          </a:prstGeom>
          <a:noFill/>
          <a:ln>
            <a:noFill/>
          </a:ln>
        </p:spPr>
        <p:txBody>
          <a:bodyPr spcFirstLastPara="1" wrap="square" lIns="91425" tIns="45700" rIns="91425" bIns="45700" anchor="t" anchorCtr="0">
            <a:noAutofit/>
          </a:bodyPr>
          <a:lstStyle/>
          <a:p>
            <a:pPr marL="457200" marR="0" lvl="0" indent="-457200" algn="just" rtl="0">
              <a:lnSpc>
                <a:spcPct val="100000"/>
              </a:lnSpc>
              <a:spcBef>
                <a:spcPts val="0"/>
              </a:spcBef>
              <a:spcAft>
                <a:spcPts val="0"/>
              </a:spcAft>
              <a:buClr>
                <a:schemeClr val="dk1"/>
              </a:buClr>
              <a:buSzPts val="2000"/>
              <a:buFont typeface="Arial"/>
              <a:buNone/>
            </a:pPr>
            <a:r>
              <a:rPr lang="en-US" sz="2000" b="1" i="0" u="none">
                <a:solidFill>
                  <a:schemeClr val="dk1"/>
                </a:solidFill>
                <a:latin typeface="Times New Roman"/>
                <a:ea typeface="Times New Roman"/>
                <a:cs typeface="Times New Roman"/>
                <a:sym typeface="Times New Roman"/>
              </a:rPr>
              <a:t>2. Boundary classes</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The classes that encapsulates all aspects of interactions with the actors  are called Boundary classes</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These classes are used to model interface interactions </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sng">
                <a:solidFill>
                  <a:schemeClr val="dk1"/>
                </a:solidFill>
                <a:latin typeface="Times New Roman"/>
                <a:ea typeface="Times New Roman"/>
                <a:cs typeface="Times New Roman"/>
                <a:sym typeface="Times New Roman"/>
              </a:rPr>
              <a:t>Example:</a:t>
            </a:r>
            <a:r>
              <a:rPr lang="en-US" sz="2000" b="0" i="0" u="none">
                <a:solidFill>
                  <a:schemeClr val="dk1"/>
                </a:solidFill>
                <a:latin typeface="Times New Roman"/>
                <a:ea typeface="Times New Roman"/>
                <a:cs typeface="Times New Roman"/>
                <a:sym typeface="Times New Roman"/>
              </a:rPr>
              <a:t>  Elements  in data entry forms are the boundary classes</a:t>
            </a:r>
            <a:endParaRPr sz="2000" b="0" i="0" u="sng">
              <a:solidFill>
                <a:schemeClr val="dk1"/>
              </a:solidFill>
              <a:latin typeface="Times New Roman"/>
              <a:ea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000"/>
              <a:buFont typeface="Arial"/>
              <a:buNone/>
            </a:pPr>
            <a:r>
              <a:rPr lang="en-US" sz="2000" b="1" i="0" u="none">
                <a:solidFill>
                  <a:schemeClr val="dk1"/>
                </a:solidFill>
                <a:latin typeface="Times New Roman"/>
                <a:ea typeface="Times New Roman"/>
                <a:cs typeface="Times New Roman"/>
                <a:sym typeface="Times New Roman"/>
              </a:rPr>
              <a:t>3. Data store classes</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Theses classes show how the enterprise applications store and retrieve data from the applications' data store</a:t>
            </a:r>
            <a:endParaRPr/>
          </a:p>
          <a:p>
            <a:pPr marL="457200" marR="0" lvl="0" indent="-330200" algn="just" rtl="0">
              <a:lnSpc>
                <a:spcPct val="100000"/>
              </a:lnSpc>
              <a:spcBef>
                <a:spcPts val="10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457200" marR="0" lvl="0" indent="-330200" algn="just" rtl="0">
              <a:lnSpc>
                <a:spcPct val="100000"/>
              </a:lnSpc>
              <a:spcBef>
                <a:spcPts val="10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457200" marR="0" lvl="0" indent="-330200" algn="just" rtl="0">
              <a:lnSpc>
                <a:spcPct val="100000"/>
              </a:lnSpc>
              <a:spcBef>
                <a:spcPts val="10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457200" marR="0" lvl="0" indent="-330200" algn="just" rtl="0">
              <a:lnSpc>
                <a:spcPct val="100000"/>
              </a:lnSpc>
              <a:spcBef>
                <a:spcPts val="10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InitiateLoanDAO encapsulates the logic of accessing and persisting the customer details in the database</a:t>
            </a:r>
            <a:endParaRPr/>
          </a:p>
        </p:txBody>
      </p:sp>
      <p:pic>
        <p:nvPicPr>
          <p:cNvPr id="246" name="Google Shape;246;p38" descr="C:\Users\USER\Downloads\New Doc 08-23-2023 15.28_1.jpg"/>
          <p:cNvPicPr preferRelativeResize="0"/>
          <p:nvPr/>
        </p:nvPicPr>
        <p:blipFill rotWithShape="1">
          <a:blip r:embed="rId3">
            <a:alphaModFix/>
          </a:blip>
          <a:srcRect l="29487" t="62403" r="29807" b="22746"/>
          <a:stretch/>
        </p:blipFill>
        <p:spPr>
          <a:xfrm>
            <a:off x="2819400" y="3810000"/>
            <a:ext cx="3011487" cy="1524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9"/>
          <p:cNvSpPr txBox="1">
            <a:spLocks noGrp="1"/>
          </p:cNvSpPr>
          <p:nvPr>
            <p:ph type="title"/>
          </p:nvPr>
        </p:nvSpPr>
        <p:spPr>
          <a:xfrm>
            <a:off x="381000" y="228600"/>
            <a:ext cx="8534400" cy="762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Technical Architecture (contd..)</a:t>
            </a:r>
            <a:endParaRPr/>
          </a:p>
        </p:txBody>
      </p:sp>
      <p:sp>
        <p:nvSpPr>
          <p:cNvPr id="252" name="Google Shape;252;p39"/>
          <p:cNvSpPr txBox="1">
            <a:spLocks noGrp="1"/>
          </p:cNvSpPr>
          <p:nvPr>
            <p:ph type="body" idx="1"/>
          </p:nvPr>
        </p:nvSpPr>
        <p:spPr>
          <a:xfrm>
            <a:off x="609600" y="1143000"/>
            <a:ext cx="7924800" cy="5486400"/>
          </a:xfrm>
          <a:prstGeom prst="rect">
            <a:avLst/>
          </a:prstGeom>
          <a:noFill/>
          <a:ln>
            <a:noFill/>
          </a:ln>
        </p:spPr>
        <p:txBody>
          <a:bodyPr spcFirstLastPara="1" wrap="square" lIns="91425" tIns="45700" rIns="91425" bIns="45700" anchor="t" anchorCtr="0">
            <a:noAutofit/>
          </a:bodyPr>
          <a:lstStyle/>
          <a:p>
            <a:pPr marL="457200" marR="0" lvl="0" indent="-457200" algn="just" rtl="0">
              <a:lnSpc>
                <a:spcPct val="100000"/>
              </a:lnSpc>
              <a:spcBef>
                <a:spcPts val="0"/>
              </a:spcBef>
              <a:spcAft>
                <a:spcPts val="0"/>
              </a:spcAft>
              <a:buClr>
                <a:schemeClr val="dk1"/>
              </a:buClr>
              <a:buSzPts val="2000"/>
              <a:buFont typeface="Arial"/>
              <a:buNone/>
            </a:pPr>
            <a:r>
              <a:rPr lang="en-US" sz="2000" b="1" i="0" u="sng">
                <a:solidFill>
                  <a:schemeClr val="dk1"/>
                </a:solidFill>
                <a:latin typeface="Times New Roman"/>
                <a:ea typeface="Times New Roman"/>
                <a:cs typeface="Times New Roman"/>
                <a:sym typeface="Times New Roman"/>
              </a:rPr>
              <a:t>Relationships among classes</a:t>
            </a:r>
            <a:endParaRPr/>
          </a:p>
          <a:p>
            <a:pPr marL="457200" marR="0" lvl="0" indent="-457200" algn="just" rtl="0">
              <a:lnSpc>
                <a:spcPct val="100000"/>
              </a:lnSpc>
              <a:spcBef>
                <a:spcPts val="1000"/>
              </a:spcBef>
              <a:spcAft>
                <a:spcPts val="0"/>
              </a:spcAft>
              <a:buClr>
                <a:schemeClr val="dk1"/>
              </a:buClr>
              <a:buSzPts val="2000"/>
              <a:buFont typeface="Arial"/>
              <a:buAutoNum type="arabicPeriod"/>
            </a:pPr>
            <a:r>
              <a:rPr lang="en-US" sz="2000" b="0" i="0" u="none">
                <a:solidFill>
                  <a:schemeClr val="dk1"/>
                </a:solidFill>
                <a:latin typeface="Times New Roman"/>
                <a:ea typeface="Times New Roman"/>
                <a:cs typeface="Times New Roman"/>
                <a:sym typeface="Times New Roman"/>
              </a:rPr>
              <a:t>Association</a:t>
            </a:r>
            <a:endParaRPr/>
          </a:p>
          <a:p>
            <a:pPr marL="457200" marR="0" lvl="0" indent="-457200" algn="just" rtl="0">
              <a:lnSpc>
                <a:spcPct val="100000"/>
              </a:lnSpc>
              <a:spcBef>
                <a:spcPts val="1000"/>
              </a:spcBef>
              <a:spcAft>
                <a:spcPts val="0"/>
              </a:spcAft>
              <a:buClr>
                <a:schemeClr val="dk1"/>
              </a:buClr>
              <a:buSzPts val="2000"/>
              <a:buFont typeface="Arial"/>
              <a:buAutoNum type="arabicPeriod"/>
            </a:pPr>
            <a:r>
              <a:rPr lang="en-US" sz="2000" b="0" i="0" u="none">
                <a:solidFill>
                  <a:schemeClr val="dk1"/>
                </a:solidFill>
                <a:latin typeface="Times New Roman"/>
                <a:ea typeface="Times New Roman"/>
                <a:cs typeface="Times New Roman"/>
                <a:sym typeface="Times New Roman"/>
              </a:rPr>
              <a:t>Generalization</a:t>
            </a:r>
            <a:endParaRPr/>
          </a:p>
          <a:p>
            <a:pPr marL="457200" marR="0" lvl="0" indent="-457200" algn="just" rtl="0">
              <a:lnSpc>
                <a:spcPct val="100000"/>
              </a:lnSpc>
              <a:spcBef>
                <a:spcPts val="1000"/>
              </a:spcBef>
              <a:spcAft>
                <a:spcPts val="0"/>
              </a:spcAft>
              <a:buClr>
                <a:schemeClr val="dk1"/>
              </a:buClr>
              <a:buSzPts val="2000"/>
              <a:buFont typeface="Arial"/>
              <a:buNone/>
            </a:pPr>
            <a:r>
              <a:rPr lang="en-US" sz="2000" b="1" i="0" u="sng">
                <a:solidFill>
                  <a:schemeClr val="dk1"/>
                </a:solidFill>
                <a:latin typeface="Times New Roman"/>
                <a:ea typeface="Times New Roman"/>
                <a:cs typeface="Times New Roman"/>
                <a:sym typeface="Times New Roman"/>
              </a:rPr>
              <a:t>1. Association</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Relationship that exists between the classes</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It is represented by a line between the classes </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If two classes are involved in the relationship then it is called as Binary Association	</a:t>
            </a:r>
            <a:endParaRPr/>
          </a:p>
          <a:p>
            <a:pPr marL="342900" marR="0" lvl="0" indent="-215900" algn="l" rtl="0">
              <a:spcBef>
                <a:spcPts val="14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p:txBody>
      </p:sp>
      <p:pic>
        <p:nvPicPr>
          <p:cNvPr id="253" name="Google Shape;253;p39"/>
          <p:cNvPicPr preferRelativeResize="0"/>
          <p:nvPr/>
        </p:nvPicPr>
        <p:blipFill rotWithShape="1">
          <a:blip r:embed="rId3">
            <a:alphaModFix/>
          </a:blip>
          <a:srcRect l="33334" t="21591" r="34774" b="67045"/>
          <a:stretch/>
        </p:blipFill>
        <p:spPr>
          <a:xfrm>
            <a:off x="2743200" y="4724400"/>
            <a:ext cx="4038600" cy="914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0"/>
          <p:cNvSpPr txBox="1">
            <a:spLocks noGrp="1"/>
          </p:cNvSpPr>
          <p:nvPr>
            <p:ph type="title"/>
          </p:nvPr>
        </p:nvSpPr>
        <p:spPr>
          <a:xfrm>
            <a:off x="304800" y="0"/>
            <a:ext cx="8534400" cy="609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Technical Architecture (contd..)</a:t>
            </a:r>
            <a:endParaRPr/>
          </a:p>
        </p:txBody>
      </p:sp>
      <p:sp>
        <p:nvSpPr>
          <p:cNvPr id="259" name="Google Shape;259;p40"/>
          <p:cNvSpPr txBox="1">
            <a:spLocks noGrp="1"/>
          </p:cNvSpPr>
          <p:nvPr>
            <p:ph type="body" idx="1"/>
          </p:nvPr>
        </p:nvSpPr>
        <p:spPr>
          <a:xfrm>
            <a:off x="457200" y="609600"/>
            <a:ext cx="8305800" cy="6019800"/>
          </a:xfrm>
          <a:prstGeom prst="rect">
            <a:avLst/>
          </a:prstGeom>
          <a:noFill/>
          <a:ln>
            <a:noFill/>
          </a:ln>
        </p:spPr>
        <p:txBody>
          <a:bodyPr spcFirstLastPara="1" wrap="square" lIns="91425" tIns="45700" rIns="91425" bIns="45700" anchor="t" anchorCtr="0">
            <a:noAutofit/>
          </a:bodyPr>
          <a:lstStyle/>
          <a:p>
            <a:pPr marL="457200" marR="0" lvl="0" indent="-457200" algn="just" rtl="0">
              <a:lnSpc>
                <a:spcPct val="100000"/>
              </a:lnSpc>
              <a:spcBef>
                <a:spcPts val="0"/>
              </a:spcBef>
              <a:spcAft>
                <a:spcPts val="0"/>
              </a:spcAft>
              <a:buClr>
                <a:schemeClr val="dk1"/>
              </a:buClr>
              <a:buSzPts val="2000"/>
              <a:buFont typeface="Arial"/>
              <a:buNone/>
            </a:pPr>
            <a:r>
              <a:rPr lang="en-US" sz="2000" b="1" i="0" u="sng">
                <a:solidFill>
                  <a:schemeClr val="dk1"/>
                </a:solidFill>
                <a:latin typeface="Times New Roman"/>
                <a:ea typeface="Times New Roman"/>
                <a:cs typeface="Times New Roman"/>
                <a:sym typeface="Times New Roman"/>
              </a:rPr>
              <a:t>Association cardinality</a:t>
            </a:r>
            <a:endParaRPr/>
          </a:p>
          <a:p>
            <a:pPr marL="457200" marR="0" lvl="0" indent="-457200" algn="just" rtl="0">
              <a:lnSpc>
                <a:spcPct val="100000"/>
              </a:lnSpc>
              <a:spcBef>
                <a:spcPts val="1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Cardinality of a binary association denotes the number of objects of a class participating in an association. Cardinality is also called as </a:t>
            </a:r>
            <a:r>
              <a:rPr lang="en-US" sz="2000" b="0" i="0" u="none">
                <a:solidFill>
                  <a:srgbClr val="FF0000"/>
                </a:solidFill>
                <a:latin typeface="Times New Roman"/>
                <a:ea typeface="Times New Roman"/>
                <a:cs typeface="Times New Roman"/>
                <a:sym typeface="Times New Roman"/>
              </a:rPr>
              <a:t>Multiplicity</a:t>
            </a:r>
            <a:endParaRPr/>
          </a:p>
          <a:p>
            <a:pPr marL="457200" marR="0" lvl="0" indent="-457200" algn="just" rtl="0">
              <a:lnSpc>
                <a:spcPct val="100000"/>
              </a:lnSpc>
              <a:spcBef>
                <a:spcPts val="4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There are three types of cardinality , namely </a:t>
            </a:r>
            <a:endParaRPr/>
          </a:p>
          <a:p>
            <a:pPr marL="457200" marR="0" lvl="0" indent="-457200" algn="just" rtl="0">
              <a:lnSpc>
                <a:spcPct val="100000"/>
              </a:lnSpc>
              <a:spcBef>
                <a:spcPts val="400"/>
              </a:spcBef>
              <a:spcAft>
                <a:spcPts val="0"/>
              </a:spcAft>
              <a:buClr>
                <a:schemeClr val="dk1"/>
              </a:buClr>
              <a:buSzPts val="2000"/>
              <a:buFont typeface="Arial"/>
              <a:buNone/>
            </a:pPr>
            <a:r>
              <a:rPr lang="en-US" sz="2000" b="0" i="0" u="none">
                <a:solidFill>
                  <a:schemeClr val="dk1"/>
                </a:solidFill>
                <a:latin typeface="Times New Roman"/>
                <a:ea typeface="Times New Roman"/>
                <a:cs typeface="Times New Roman"/>
                <a:sym typeface="Times New Roman"/>
              </a:rPr>
              <a:t>    1. </a:t>
            </a:r>
            <a:r>
              <a:rPr lang="en-US" sz="2000" b="1" i="0" u="none">
                <a:solidFill>
                  <a:schemeClr val="dk1"/>
                </a:solidFill>
                <a:latin typeface="Times New Roman"/>
                <a:ea typeface="Times New Roman"/>
                <a:cs typeface="Times New Roman"/>
                <a:sym typeface="Times New Roman"/>
              </a:rPr>
              <a:t>One–to–One</a:t>
            </a:r>
            <a:r>
              <a:rPr lang="en-US" sz="2000" b="0" i="0" u="none">
                <a:solidFill>
                  <a:schemeClr val="dk1"/>
                </a:solidFill>
                <a:latin typeface="Times New Roman"/>
                <a:ea typeface="Times New Roman"/>
                <a:cs typeface="Times New Roman"/>
                <a:sym typeface="Times New Roman"/>
              </a:rPr>
              <a:t> − A single object of class A is associated with a single object of class B.</a:t>
            </a:r>
            <a:endParaRPr/>
          </a:p>
          <a:p>
            <a:pPr marL="457200" marR="0" lvl="0" indent="-457200" algn="just" rtl="0">
              <a:lnSpc>
                <a:spcPct val="100000"/>
              </a:lnSpc>
              <a:spcBef>
                <a:spcPts val="400"/>
              </a:spcBef>
              <a:spcAft>
                <a:spcPts val="0"/>
              </a:spcAft>
              <a:buClr>
                <a:schemeClr val="dk1"/>
              </a:buClr>
              <a:buSzPts val="2000"/>
              <a:buFont typeface="Arial"/>
              <a:buNone/>
            </a:pPr>
            <a:r>
              <a:rPr lang="en-US" sz="2000" b="0" i="0" u="none">
                <a:solidFill>
                  <a:schemeClr val="dk1"/>
                </a:solidFill>
                <a:latin typeface="Times New Roman"/>
                <a:ea typeface="Times New Roman"/>
                <a:cs typeface="Times New Roman"/>
                <a:sym typeface="Times New Roman"/>
              </a:rPr>
              <a:t>    	2. </a:t>
            </a:r>
            <a:r>
              <a:rPr lang="en-US" sz="2000" b="1" i="0" u="none">
                <a:solidFill>
                  <a:schemeClr val="dk1"/>
                </a:solidFill>
                <a:latin typeface="Times New Roman"/>
                <a:ea typeface="Times New Roman"/>
                <a:cs typeface="Times New Roman"/>
                <a:sym typeface="Times New Roman"/>
              </a:rPr>
              <a:t>One–to–Many</a:t>
            </a:r>
            <a:r>
              <a:rPr lang="en-US" sz="2000" b="0" i="0" u="none">
                <a:solidFill>
                  <a:schemeClr val="dk1"/>
                </a:solidFill>
                <a:latin typeface="Times New Roman"/>
                <a:ea typeface="Times New Roman"/>
                <a:cs typeface="Times New Roman"/>
                <a:sym typeface="Times New Roman"/>
              </a:rPr>
              <a:t> − A single object of class A is associated with many objects of class B.</a:t>
            </a:r>
            <a:endParaRPr/>
          </a:p>
          <a:p>
            <a:pPr marL="457200" marR="0" lvl="0" indent="-457200" algn="just" rtl="0">
              <a:lnSpc>
                <a:spcPct val="100000"/>
              </a:lnSpc>
              <a:spcBef>
                <a:spcPts val="400"/>
              </a:spcBef>
              <a:spcAft>
                <a:spcPts val="0"/>
              </a:spcAft>
              <a:buClr>
                <a:schemeClr val="dk1"/>
              </a:buClr>
              <a:buSzPts val="2000"/>
              <a:buFont typeface="Arial"/>
              <a:buNone/>
            </a:pPr>
            <a:r>
              <a:rPr lang="en-US" sz="2000" b="0" i="0" u="none">
                <a:solidFill>
                  <a:schemeClr val="dk1"/>
                </a:solidFill>
                <a:latin typeface="Times New Roman"/>
                <a:ea typeface="Times New Roman"/>
                <a:cs typeface="Times New Roman"/>
                <a:sym typeface="Times New Roman"/>
              </a:rPr>
              <a:t>      3. </a:t>
            </a:r>
            <a:r>
              <a:rPr lang="en-US" sz="2000" b="1" i="0" u="none">
                <a:solidFill>
                  <a:schemeClr val="dk1"/>
                </a:solidFill>
                <a:latin typeface="Times New Roman"/>
                <a:ea typeface="Times New Roman"/>
                <a:cs typeface="Times New Roman"/>
                <a:sym typeface="Times New Roman"/>
              </a:rPr>
              <a:t>Many–to–Many</a:t>
            </a:r>
            <a:r>
              <a:rPr lang="en-US" sz="2000" b="0" i="0" u="none">
                <a:solidFill>
                  <a:schemeClr val="dk1"/>
                </a:solidFill>
                <a:latin typeface="Times New Roman"/>
                <a:ea typeface="Times New Roman"/>
                <a:cs typeface="Times New Roman"/>
                <a:sym typeface="Times New Roman"/>
              </a:rPr>
              <a:t> − An object of class A may be associated with many objects of class B and conversely an object of class B may be associated with many objects of class A.</a:t>
            </a:r>
            <a:endParaRPr/>
          </a:p>
          <a:p>
            <a:pPr marL="457200" marR="0" lvl="0" indent="-457200" algn="just" rtl="0">
              <a:lnSpc>
                <a:spcPct val="100000"/>
              </a:lnSpc>
              <a:spcBef>
                <a:spcPts val="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000"/>
              <a:buFont typeface="Arial"/>
              <a:buNone/>
            </a:pPr>
            <a:r>
              <a:rPr lang="en-US" sz="2000" b="0" i="0" u="none">
                <a:solidFill>
                  <a:schemeClr val="dk1"/>
                </a:solidFill>
                <a:latin typeface="Times New Roman"/>
                <a:ea typeface="Times New Roman"/>
                <a:cs typeface="Times New Roman"/>
                <a:sym typeface="Times New Roman"/>
              </a:rPr>
              <a:t>                                                    given association</a:t>
            </a:r>
            <a:endParaRPr/>
          </a:p>
          <a:p>
            <a:pPr marL="457200" marR="0" lvl="0" indent="-457200" algn="just" rtl="0">
              <a:lnSpc>
                <a:spcPct val="100000"/>
              </a:lnSpc>
              <a:spcBef>
                <a:spcPts val="1000"/>
              </a:spcBef>
              <a:spcAft>
                <a:spcPts val="0"/>
              </a:spcAft>
              <a:buClr>
                <a:schemeClr val="dk1"/>
              </a:buClr>
              <a:buSzPts val="2000"/>
              <a:buFont typeface="Arial"/>
              <a:buNone/>
            </a:pPr>
            <a:r>
              <a:rPr lang="en-US" sz="2000" b="1" i="0" u="none">
                <a:solidFill>
                  <a:schemeClr val="dk1"/>
                </a:solidFill>
                <a:latin typeface="Times New Roman"/>
                <a:ea typeface="Times New Roman"/>
                <a:cs typeface="Times New Roman"/>
                <a:sym typeface="Times New Roman"/>
              </a:rPr>
              <a:t>		</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In above diagram single customer can have one or more loans similarly single loan may be applied by one or more customers. Above diagram is an example of Many-to-Many mapping</a:t>
            </a:r>
            <a:endParaRPr/>
          </a:p>
          <a:p>
            <a:pPr marL="457200" marR="0" lvl="0" indent="-457200" algn="just" rtl="0">
              <a:lnSpc>
                <a:spcPct val="100000"/>
              </a:lnSpc>
              <a:spcBef>
                <a:spcPts val="10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342900" marR="0" lvl="0" indent="-215900" algn="l" rtl="0">
              <a:spcBef>
                <a:spcPts val="14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p:txBody>
      </p:sp>
      <p:pic>
        <p:nvPicPr>
          <p:cNvPr id="260" name="Google Shape;260;p40" descr="C:\Users\USER\Downloads\New Doc 08-23-2023 15.28_2.jpg"/>
          <p:cNvPicPr preferRelativeResize="0"/>
          <p:nvPr/>
        </p:nvPicPr>
        <p:blipFill rotWithShape="1">
          <a:blip r:embed="rId3">
            <a:alphaModFix/>
          </a:blip>
          <a:srcRect l="22129" t="59004" r="19710" b="33285"/>
          <a:stretch/>
        </p:blipFill>
        <p:spPr>
          <a:xfrm>
            <a:off x="1600200" y="4572000"/>
            <a:ext cx="6553200" cy="990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1"/>
          <p:cNvSpPr txBox="1">
            <a:spLocks noGrp="1"/>
          </p:cNvSpPr>
          <p:nvPr>
            <p:ph type="title"/>
          </p:nvPr>
        </p:nvSpPr>
        <p:spPr>
          <a:xfrm>
            <a:off x="381000" y="228600"/>
            <a:ext cx="8534400" cy="762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Technical Architecture (contd..)</a:t>
            </a:r>
            <a:endParaRPr/>
          </a:p>
        </p:txBody>
      </p:sp>
      <p:sp>
        <p:nvSpPr>
          <p:cNvPr id="266" name="Google Shape;266;p41"/>
          <p:cNvSpPr txBox="1">
            <a:spLocks noGrp="1"/>
          </p:cNvSpPr>
          <p:nvPr>
            <p:ph type="body" idx="1"/>
          </p:nvPr>
        </p:nvSpPr>
        <p:spPr>
          <a:xfrm>
            <a:off x="609600" y="1143000"/>
            <a:ext cx="7924800" cy="5486400"/>
          </a:xfrm>
          <a:prstGeom prst="rect">
            <a:avLst/>
          </a:prstGeom>
          <a:noFill/>
          <a:ln>
            <a:noFill/>
          </a:ln>
        </p:spPr>
        <p:txBody>
          <a:bodyPr spcFirstLastPara="1" wrap="square" lIns="91425" tIns="45700" rIns="91425" bIns="45700" anchor="t" anchorCtr="0">
            <a:noAutofit/>
          </a:bodyPr>
          <a:lstStyle/>
          <a:p>
            <a:pPr marL="457200" marR="0" lvl="0" indent="-457200" algn="just" rtl="0">
              <a:lnSpc>
                <a:spcPct val="100000"/>
              </a:lnSpc>
              <a:spcBef>
                <a:spcPts val="0"/>
              </a:spcBef>
              <a:spcAft>
                <a:spcPts val="0"/>
              </a:spcAft>
              <a:buClr>
                <a:schemeClr val="dk1"/>
              </a:buClr>
              <a:buSzPts val="2000"/>
              <a:buFont typeface="Arial"/>
              <a:buNone/>
            </a:pPr>
            <a:r>
              <a:rPr lang="en-US" sz="2000" b="1" i="0" u="sng">
                <a:solidFill>
                  <a:schemeClr val="dk1"/>
                </a:solidFill>
                <a:latin typeface="Times New Roman"/>
                <a:ea typeface="Times New Roman"/>
                <a:cs typeface="Times New Roman"/>
                <a:sym typeface="Times New Roman"/>
              </a:rPr>
              <a:t>Association Navigability:</a:t>
            </a:r>
            <a:r>
              <a:rPr lang="en-US" sz="2000" b="0" i="0" u="none">
                <a:solidFill>
                  <a:schemeClr val="dk1"/>
                </a:solidFill>
                <a:latin typeface="Times New Roman"/>
                <a:ea typeface="Times New Roman"/>
                <a:cs typeface="Times New Roman"/>
                <a:sym typeface="Times New Roman"/>
              </a:rPr>
              <a:t> </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says about the direction of navigation  in a relationship.  Relationship should be navigable</a:t>
            </a:r>
            <a:endParaRPr/>
          </a:p>
          <a:p>
            <a:pPr marL="457200" marR="0" lvl="0" indent="-457200" algn="just" rtl="0">
              <a:lnSpc>
                <a:spcPct val="100000"/>
              </a:lnSpc>
              <a:spcBef>
                <a:spcPts val="1400"/>
              </a:spcBef>
              <a:spcAft>
                <a:spcPts val="0"/>
              </a:spcAft>
              <a:buClr>
                <a:schemeClr val="dk1"/>
              </a:buClr>
              <a:buSzPts val="2000"/>
              <a:buFont typeface="Arial"/>
              <a:buNone/>
            </a:pPr>
            <a:r>
              <a:rPr lang="en-US" sz="2000" b="1" i="0" u="none">
                <a:solidFill>
                  <a:schemeClr val="dk1"/>
                </a:solidFill>
                <a:latin typeface="Times New Roman"/>
                <a:ea typeface="Times New Roman"/>
                <a:cs typeface="Times New Roman"/>
                <a:sym typeface="Times New Roman"/>
              </a:rPr>
              <a:t>	1. Navigable in one direction</a:t>
            </a:r>
            <a:r>
              <a:rPr lang="en-US" sz="2000" b="0" i="0" u="none">
                <a:solidFill>
                  <a:schemeClr val="dk1"/>
                </a:solidFill>
                <a:latin typeface="Times New Roman"/>
                <a:ea typeface="Times New Roman"/>
                <a:cs typeface="Times New Roman"/>
                <a:sym typeface="Times New Roman"/>
              </a:rPr>
              <a:t> - the association can be navigated from Class3 to Class4, but not from Class4 to Class3 </a:t>
            </a:r>
            <a:endParaRPr/>
          </a:p>
          <a:p>
            <a:pPr marL="457200" marR="0" lvl="0" indent="-457200" algn="just" rtl="0">
              <a:lnSpc>
                <a:spcPct val="100000"/>
              </a:lnSpc>
              <a:spcBef>
                <a:spcPts val="4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457200" marR="0" lvl="0" indent="-457200" algn="just" rtl="0">
              <a:lnSpc>
                <a:spcPct val="100000"/>
              </a:lnSpc>
              <a:spcBef>
                <a:spcPts val="4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457200" marR="0" lvl="0" indent="-457200" algn="just" rtl="0">
              <a:lnSpc>
                <a:spcPct val="100000"/>
              </a:lnSpc>
              <a:spcBef>
                <a:spcPts val="4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457200" marR="0" lvl="0" indent="-457200" algn="just" rtl="0">
              <a:lnSpc>
                <a:spcPct val="100000"/>
              </a:lnSpc>
              <a:spcBef>
                <a:spcPts val="400"/>
              </a:spcBef>
              <a:spcAft>
                <a:spcPts val="0"/>
              </a:spcAft>
              <a:buClr>
                <a:schemeClr val="dk1"/>
              </a:buClr>
              <a:buSzPts val="2000"/>
              <a:buFont typeface="Arial"/>
              <a:buNone/>
            </a:pPr>
            <a:r>
              <a:rPr lang="en-US" sz="2000" b="0" i="0" u="none">
                <a:solidFill>
                  <a:schemeClr val="dk1"/>
                </a:solidFill>
                <a:latin typeface="Times New Roman"/>
                <a:ea typeface="Times New Roman"/>
                <a:cs typeface="Times New Roman"/>
                <a:sym typeface="Times New Roman"/>
              </a:rPr>
              <a:t> </a:t>
            </a:r>
            <a:endParaRPr/>
          </a:p>
          <a:p>
            <a:pPr marL="457200" marR="0" lvl="0" indent="-457200" algn="just" rtl="0">
              <a:lnSpc>
                <a:spcPct val="100000"/>
              </a:lnSpc>
              <a:spcBef>
                <a:spcPts val="400"/>
              </a:spcBef>
              <a:spcAft>
                <a:spcPts val="0"/>
              </a:spcAft>
              <a:buClr>
                <a:schemeClr val="dk1"/>
              </a:buClr>
              <a:buSzPts val="2000"/>
              <a:buFont typeface="Arial"/>
              <a:buNone/>
            </a:pPr>
            <a:r>
              <a:rPr lang="en-US" sz="2000" b="1" i="0" u="none">
                <a:solidFill>
                  <a:schemeClr val="dk1"/>
                </a:solidFill>
                <a:latin typeface="Times New Roman"/>
                <a:ea typeface="Times New Roman"/>
                <a:cs typeface="Times New Roman"/>
                <a:sym typeface="Times New Roman"/>
              </a:rPr>
              <a:t>     2. Navigable in both directions</a:t>
            </a:r>
            <a:r>
              <a:rPr lang="en-US" sz="2000" b="0" i="0" u="none">
                <a:solidFill>
                  <a:schemeClr val="dk1"/>
                </a:solidFill>
                <a:latin typeface="Times New Roman"/>
                <a:ea typeface="Times New Roman"/>
                <a:cs typeface="Times New Roman"/>
                <a:sym typeface="Times New Roman"/>
              </a:rPr>
              <a:t> - the association can be navigated from Class5 to Class6 and also from Class6 to Class5</a:t>
            </a:r>
            <a:endParaRPr/>
          </a:p>
          <a:p>
            <a:pPr marL="457200" marR="0" lvl="0" indent="-330200" algn="just" rtl="0">
              <a:lnSpc>
                <a:spcPct val="100000"/>
              </a:lnSpc>
              <a:spcBef>
                <a:spcPts val="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342900" marR="0" lvl="0" indent="-215900" algn="l" rtl="0">
              <a:spcBef>
                <a:spcPts val="14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p:txBody>
      </p:sp>
      <p:pic>
        <p:nvPicPr>
          <p:cNvPr id="267" name="Google Shape;267;p41"/>
          <p:cNvPicPr preferRelativeResize="0"/>
          <p:nvPr/>
        </p:nvPicPr>
        <p:blipFill rotWithShape="1">
          <a:blip r:embed="rId3">
            <a:alphaModFix/>
          </a:blip>
          <a:srcRect l="33494" t="42898" r="34614" b="44316"/>
          <a:stretch/>
        </p:blipFill>
        <p:spPr>
          <a:xfrm>
            <a:off x="3048000" y="3276600"/>
            <a:ext cx="3200400" cy="914400"/>
          </a:xfrm>
          <a:prstGeom prst="rect">
            <a:avLst/>
          </a:prstGeom>
          <a:noFill/>
          <a:ln>
            <a:noFill/>
          </a:ln>
        </p:spPr>
      </p:pic>
      <p:pic>
        <p:nvPicPr>
          <p:cNvPr id="268" name="Google Shape;268;p41"/>
          <p:cNvPicPr preferRelativeResize="0"/>
          <p:nvPr/>
        </p:nvPicPr>
        <p:blipFill rotWithShape="1">
          <a:blip r:embed="rId3">
            <a:alphaModFix/>
          </a:blip>
          <a:srcRect l="33494" t="55372" r="34454" b="33521"/>
          <a:stretch/>
        </p:blipFill>
        <p:spPr>
          <a:xfrm>
            <a:off x="3048000" y="5410200"/>
            <a:ext cx="3352800" cy="762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5"/>
          <p:cNvSpPr txBox="1">
            <a:spLocks noGrp="1"/>
          </p:cNvSpPr>
          <p:nvPr>
            <p:ph type="title"/>
          </p:nvPr>
        </p:nvSpPr>
        <p:spPr>
          <a:xfrm>
            <a:off x="228600" y="457200"/>
            <a:ext cx="7086600" cy="762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Views and Viewpoints</a:t>
            </a:r>
            <a:endParaRPr/>
          </a:p>
        </p:txBody>
      </p:sp>
      <p:sp>
        <p:nvSpPr>
          <p:cNvPr id="101" name="Google Shape;101;p15"/>
          <p:cNvSpPr txBox="1">
            <a:spLocks noGrp="1"/>
          </p:cNvSpPr>
          <p:nvPr>
            <p:ph type="body" idx="1"/>
          </p:nvPr>
        </p:nvSpPr>
        <p:spPr>
          <a:xfrm>
            <a:off x="381000" y="1371600"/>
            <a:ext cx="7924800" cy="4724400"/>
          </a:xfrm>
          <a:prstGeom prst="rect">
            <a:avLst/>
          </a:prstGeom>
          <a:noFill/>
          <a:ln>
            <a:noFill/>
          </a:ln>
        </p:spPr>
        <p:txBody>
          <a:bodyPr spcFirstLastPara="1" wrap="square" lIns="91425" tIns="45700" rIns="91425" bIns="45700" anchor="t" anchorCtr="0">
            <a:noAutofit/>
          </a:bodyPr>
          <a:lstStyle/>
          <a:p>
            <a:pPr marL="457200" marR="0" lvl="0" indent="-457200" algn="just" rtl="0">
              <a:lnSpc>
                <a:spcPct val="100000"/>
              </a:lnSpc>
              <a:spcBef>
                <a:spcPts val="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Architecture description is organized in the form of “</a:t>
            </a:r>
            <a:r>
              <a:rPr lang="en-US" sz="2000" b="0" i="0" u="none">
                <a:solidFill>
                  <a:srgbClr val="FF0000"/>
                </a:solidFill>
                <a:latin typeface="Times New Roman"/>
                <a:ea typeface="Times New Roman"/>
                <a:cs typeface="Times New Roman"/>
                <a:sym typeface="Times New Roman"/>
              </a:rPr>
              <a:t>views</a:t>
            </a:r>
            <a:r>
              <a:rPr lang="en-US" sz="2000" b="0" i="0" u="none">
                <a:solidFill>
                  <a:schemeClr val="dk1"/>
                </a:solidFill>
                <a:latin typeface="Times New Roman"/>
                <a:ea typeface="Times New Roman"/>
                <a:cs typeface="Times New Roman"/>
                <a:sym typeface="Times New Roman"/>
              </a:rPr>
              <a:t>” and “</a:t>
            </a:r>
            <a:r>
              <a:rPr lang="en-US" sz="2000" b="0" i="0" u="none">
                <a:solidFill>
                  <a:srgbClr val="FF0000"/>
                </a:solidFill>
                <a:latin typeface="Times New Roman"/>
                <a:ea typeface="Times New Roman"/>
                <a:cs typeface="Times New Roman"/>
                <a:sym typeface="Times New Roman"/>
              </a:rPr>
              <a:t>viewpoints</a:t>
            </a:r>
            <a:r>
              <a:rPr lang="en-US" sz="2000" b="0" i="0" u="none">
                <a:solidFill>
                  <a:schemeClr val="dk1"/>
                </a:solidFill>
                <a:latin typeface="Times New Roman"/>
                <a:ea typeface="Times New Roman"/>
                <a:cs typeface="Times New Roman"/>
                <a:sym typeface="Times New Roman"/>
              </a:rPr>
              <a:t>”</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Viewpoints is the stakeholders view of the enterprise application</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View is how the enterprise application looks like from a selected viewpoint</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For example use cases in the use case diagram are considered as viewpoints</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Each view is represented as one or more appropriate models using languages like UML</a:t>
            </a:r>
            <a:endParaRPr/>
          </a:p>
          <a:p>
            <a:pPr marL="342900" marR="0" lvl="0" indent="-215900" algn="l" rtl="0">
              <a:spcBef>
                <a:spcPts val="14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2"/>
          <p:cNvSpPr txBox="1">
            <a:spLocks noGrp="1"/>
          </p:cNvSpPr>
          <p:nvPr>
            <p:ph type="title"/>
          </p:nvPr>
        </p:nvSpPr>
        <p:spPr>
          <a:xfrm>
            <a:off x="381000" y="381000"/>
            <a:ext cx="8534400" cy="685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Technical Architecture (contd..)</a:t>
            </a:r>
            <a:endParaRPr/>
          </a:p>
        </p:txBody>
      </p:sp>
      <p:sp>
        <p:nvSpPr>
          <p:cNvPr id="274" name="Google Shape;274;p42"/>
          <p:cNvSpPr txBox="1">
            <a:spLocks noGrp="1"/>
          </p:cNvSpPr>
          <p:nvPr>
            <p:ph type="body" idx="1"/>
          </p:nvPr>
        </p:nvSpPr>
        <p:spPr>
          <a:xfrm>
            <a:off x="457200" y="1676400"/>
            <a:ext cx="8077200" cy="2514600"/>
          </a:xfrm>
          <a:prstGeom prst="rect">
            <a:avLst/>
          </a:prstGeom>
          <a:noFill/>
          <a:ln>
            <a:noFill/>
          </a:ln>
        </p:spPr>
        <p:txBody>
          <a:bodyPr spcFirstLastPara="1" wrap="square" lIns="91425" tIns="45700" rIns="91425" bIns="45700" anchor="t" anchorCtr="0">
            <a:noAutofit/>
          </a:bodyPr>
          <a:lstStyle/>
          <a:p>
            <a:pPr marL="457200" marR="0" lvl="0" indent="-457200" algn="just" rtl="0">
              <a:lnSpc>
                <a:spcPct val="100000"/>
              </a:lnSpc>
              <a:spcBef>
                <a:spcPts val="0"/>
              </a:spcBef>
              <a:spcAft>
                <a:spcPts val="0"/>
              </a:spcAft>
              <a:buClr>
                <a:schemeClr val="dk1"/>
              </a:buClr>
              <a:buSzPts val="2000"/>
              <a:buFont typeface="Arial"/>
              <a:buNone/>
            </a:pPr>
            <a:r>
              <a:rPr lang="en-US" sz="2000" b="1" i="0" u="sng">
                <a:solidFill>
                  <a:schemeClr val="dk1"/>
                </a:solidFill>
                <a:latin typeface="Times New Roman"/>
                <a:ea typeface="Times New Roman"/>
                <a:cs typeface="Times New Roman"/>
                <a:sym typeface="Times New Roman"/>
              </a:rPr>
              <a:t>Variations of Association relationship</a:t>
            </a:r>
            <a:endParaRPr/>
          </a:p>
          <a:p>
            <a:pPr marL="457200" marR="0" lvl="0" indent="-457200" algn="just" rtl="0">
              <a:lnSpc>
                <a:spcPct val="100000"/>
              </a:lnSpc>
              <a:spcBef>
                <a:spcPts val="1000"/>
              </a:spcBef>
              <a:spcAft>
                <a:spcPts val="0"/>
              </a:spcAft>
              <a:buClr>
                <a:schemeClr val="dk1"/>
              </a:buClr>
              <a:buSzPts val="2000"/>
              <a:buFont typeface="Arial"/>
              <a:buNone/>
            </a:pPr>
            <a:r>
              <a:rPr lang="en-US" sz="2000" b="0" i="0" u="none">
                <a:solidFill>
                  <a:schemeClr val="dk1"/>
                </a:solidFill>
                <a:latin typeface="Times New Roman"/>
                <a:ea typeface="Times New Roman"/>
                <a:cs typeface="Times New Roman"/>
                <a:sym typeface="Times New Roman"/>
              </a:rPr>
              <a:t>			1. Aggregation</a:t>
            </a:r>
            <a:endParaRPr/>
          </a:p>
          <a:p>
            <a:pPr marL="457200" marR="0" lvl="0" indent="-457200" algn="just" rtl="0">
              <a:lnSpc>
                <a:spcPct val="100000"/>
              </a:lnSpc>
              <a:spcBef>
                <a:spcPts val="1000"/>
              </a:spcBef>
              <a:spcAft>
                <a:spcPts val="0"/>
              </a:spcAft>
              <a:buClr>
                <a:schemeClr val="dk1"/>
              </a:buClr>
              <a:buSzPts val="2000"/>
              <a:buFont typeface="Arial"/>
              <a:buNone/>
            </a:pPr>
            <a:r>
              <a:rPr lang="en-US" sz="2000" b="0" i="0" u="none">
                <a:solidFill>
                  <a:schemeClr val="dk1"/>
                </a:solidFill>
                <a:latin typeface="Times New Roman"/>
                <a:ea typeface="Times New Roman"/>
                <a:cs typeface="Times New Roman"/>
                <a:sym typeface="Times New Roman"/>
              </a:rPr>
              <a:t>			2. Composition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3"/>
          <p:cNvSpPr txBox="1">
            <a:spLocks noGrp="1"/>
          </p:cNvSpPr>
          <p:nvPr>
            <p:ph type="title"/>
          </p:nvPr>
        </p:nvSpPr>
        <p:spPr>
          <a:xfrm>
            <a:off x="381000" y="0"/>
            <a:ext cx="8534400" cy="685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Technical Architecture (contd..)</a:t>
            </a:r>
            <a:endParaRPr/>
          </a:p>
        </p:txBody>
      </p:sp>
      <p:sp>
        <p:nvSpPr>
          <p:cNvPr id="280" name="Google Shape;280;p43"/>
          <p:cNvSpPr txBox="1">
            <a:spLocks noGrp="1"/>
          </p:cNvSpPr>
          <p:nvPr>
            <p:ph type="body" idx="1"/>
          </p:nvPr>
        </p:nvSpPr>
        <p:spPr>
          <a:xfrm>
            <a:off x="609600" y="685800"/>
            <a:ext cx="8077200" cy="6172200"/>
          </a:xfrm>
          <a:prstGeom prst="rect">
            <a:avLst/>
          </a:prstGeom>
          <a:noFill/>
          <a:ln>
            <a:noFill/>
          </a:ln>
        </p:spPr>
        <p:txBody>
          <a:bodyPr spcFirstLastPara="1" wrap="square" lIns="91425" tIns="45700" rIns="91425" bIns="45700" anchor="t" anchorCtr="0">
            <a:noAutofit/>
          </a:bodyPr>
          <a:lstStyle/>
          <a:p>
            <a:pPr marL="457200" marR="0" lvl="0" indent="-457200" algn="just" rtl="0">
              <a:lnSpc>
                <a:spcPct val="100000"/>
              </a:lnSpc>
              <a:spcBef>
                <a:spcPts val="0"/>
              </a:spcBef>
              <a:spcAft>
                <a:spcPts val="0"/>
              </a:spcAft>
              <a:buClr>
                <a:schemeClr val="dk1"/>
              </a:buClr>
              <a:buSzPts val="2000"/>
              <a:buFont typeface="Arial"/>
              <a:buNone/>
            </a:pPr>
            <a:r>
              <a:rPr lang="en-US" sz="2000" b="1" i="0" u="sng">
                <a:solidFill>
                  <a:schemeClr val="dk1"/>
                </a:solidFill>
                <a:latin typeface="Times New Roman"/>
                <a:ea typeface="Times New Roman"/>
                <a:cs typeface="Times New Roman"/>
                <a:sym typeface="Times New Roman"/>
              </a:rPr>
              <a:t>1. Aggregation</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It is a kind of relationship in which the child class exist independently of the parent class</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a:t>
            </a:r>
            <a:r>
              <a:rPr lang="en-US" sz="2000" b="0" i="0" u="none">
                <a:solidFill>
                  <a:srgbClr val="FF0000"/>
                </a:solidFill>
                <a:latin typeface="Times New Roman"/>
                <a:ea typeface="Times New Roman"/>
                <a:cs typeface="Times New Roman"/>
                <a:sym typeface="Times New Roman"/>
              </a:rPr>
              <a:t>has-a</a:t>
            </a:r>
            <a:r>
              <a:rPr lang="en-US" sz="2000" b="0" i="0" u="none">
                <a:solidFill>
                  <a:schemeClr val="dk1"/>
                </a:solidFill>
                <a:latin typeface="Times New Roman"/>
                <a:ea typeface="Times New Roman"/>
                <a:cs typeface="Times New Roman"/>
                <a:sym typeface="Times New Roman"/>
              </a:rPr>
              <a:t>” relationship between the objects of the classes</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Aggregation relationship is represented by a straight line with an empty diamond at one end (parent class end)</a:t>
            </a:r>
            <a:endParaRPr/>
          </a:p>
          <a:p>
            <a:pPr marL="457200" marR="0" lvl="0" indent="-330200" algn="just" rtl="0">
              <a:lnSpc>
                <a:spcPct val="100000"/>
              </a:lnSpc>
              <a:spcBef>
                <a:spcPts val="10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sng">
                <a:solidFill>
                  <a:schemeClr val="dk1"/>
                </a:solidFill>
                <a:latin typeface="Times New Roman"/>
                <a:ea typeface="Times New Roman"/>
                <a:cs typeface="Times New Roman"/>
                <a:sym typeface="Times New Roman"/>
              </a:rPr>
              <a:t>Example</a:t>
            </a:r>
            <a:endParaRPr/>
          </a:p>
          <a:p>
            <a:pPr marL="457200" marR="0" lvl="0" indent="-457200" algn="just" rtl="0">
              <a:lnSpc>
                <a:spcPct val="100000"/>
              </a:lnSpc>
              <a:spcBef>
                <a:spcPts val="10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457200" marR="0" lvl="0" indent="-330200" algn="just" rtl="0">
              <a:lnSpc>
                <a:spcPct val="100000"/>
              </a:lnSpc>
              <a:spcBef>
                <a:spcPts val="10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457200" marR="0" lvl="0" indent="-330200" algn="just" rtl="0">
              <a:lnSpc>
                <a:spcPct val="100000"/>
              </a:lnSpc>
              <a:spcBef>
                <a:spcPts val="10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457200" marR="0" lvl="0" indent="-330200" algn="just" rtl="0">
              <a:lnSpc>
                <a:spcPct val="100000"/>
              </a:lnSpc>
              <a:spcBef>
                <a:spcPts val="10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Car needs wheel to function correctly. But wheel does not always needs a car. It can be used with other vehicles like bike, bicycle</a:t>
            </a:r>
            <a:endParaRPr/>
          </a:p>
        </p:txBody>
      </p:sp>
      <p:pic>
        <p:nvPicPr>
          <p:cNvPr id="281" name="Google Shape;281;p43"/>
          <p:cNvPicPr preferRelativeResize="0"/>
          <p:nvPr/>
        </p:nvPicPr>
        <p:blipFill rotWithShape="1">
          <a:blip r:embed="rId3">
            <a:alphaModFix/>
          </a:blip>
          <a:srcRect l="28846" t="62216" r="47301" b="31597"/>
          <a:stretch/>
        </p:blipFill>
        <p:spPr>
          <a:xfrm>
            <a:off x="2667000" y="3048000"/>
            <a:ext cx="3733800" cy="685800"/>
          </a:xfrm>
          <a:prstGeom prst="rect">
            <a:avLst/>
          </a:prstGeom>
          <a:noFill/>
          <a:ln>
            <a:noFill/>
          </a:ln>
        </p:spPr>
      </p:pic>
      <p:pic>
        <p:nvPicPr>
          <p:cNvPr id="282" name="Google Shape;282;p43"/>
          <p:cNvPicPr preferRelativeResize="0"/>
          <p:nvPr/>
        </p:nvPicPr>
        <p:blipFill rotWithShape="1">
          <a:blip r:embed="rId4">
            <a:alphaModFix/>
          </a:blip>
          <a:srcRect l="15223" t="16191" r="45031" b="56449"/>
          <a:stretch/>
        </p:blipFill>
        <p:spPr>
          <a:xfrm>
            <a:off x="2438400" y="4038600"/>
            <a:ext cx="5867400" cy="1905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4"/>
          <p:cNvSpPr txBox="1">
            <a:spLocks noGrp="1"/>
          </p:cNvSpPr>
          <p:nvPr>
            <p:ph type="title"/>
          </p:nvPr>
        </p:nvSpPr>
        <p:spPr>
          <a:xfrm>
            <a:off x="381000" y="0"/>
            <a:ext cx="8534400" cy="685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Technical Architecture (contd..)</a:t>
            </a:r>
            <a:endParaRPr/>
          </a:p>
        </p:txBody>
      </p:sp>
      <p:sp>
        <p:nvSpPr>
          <p:cNvPr id="288" name="Google Shape;288;p44"/>
          <p:cNvSpPr txBox="1">
            <a:spLocks noGrp="1"/>
          </p:cNvSpPr>
          <p:nvPr>
            <p:ph type="body" idx="1"/>
          </p:nvPr>
        </p:nvSpPr>
        <p:spPr>
          <a:xfrm>
            <a:off x="609600" y="685800"/>
            <a:ext cx="8077200" cy="5943600"/>
          </a:xfrm>
          <a:prstGeom prst="rect">
            <a:avLst/>
          </a:prstGeom>
          <a:noFill/>
          <a:ln>
            <a:noFill/>
          </a:ln>
        </p:spPr>
        <p:txBody>
          <a:bodyPr spcFirstLastPara="1" wrap="square" lIns="91425" tIns="45700" rIns="91425" bIns="45700" anchor="t" anchorCtr="0">
            <a:noAutofit/>
          </a:bodyPr>
          <a:lstStyle/>
          <a:p>
            <a:pPr marL="457200" marR="0" lvl="0" indent="-457200" algn="just" rtl="0">
              <a:lnSpc>
                <a:spcPct val="100000"/>
              </a:lnSpc>
              <a:spcBef>
                <a:spcPts val="0"/>
              </a:spcBef>
              <a:spcAft>
                <a:spcPts val="0"/>
              </a:spcAft>
              <a:buClr>
                <a:schemeClr val="dk1"/>
              </a:buClr>
              <a:buSzPts val="2000"/>
              <a:buFont typeface="Arial"/>
              <a:buAutoNum type="arabicPeriod"/>
            </a:pPr>
            <a:r>
              <a:rPr lang="en-US" sz="2000" b="1" i="0" u="sng">
                <a:solidFill>
                  <a:schemeClr val="dk1"/>
                </a:solidFill>
                <a:latin typeface="Times New Roman"/>
                <a:ea typeface="Times New Roman"/>
                <a:cs typeface="Times New Roman"/>
                <a:sym typeface="Times New Roman"/>
              </a:rPr>
              <a:t>Aggregation</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sng">
                <a:solidFill>
                  <a:schemeClr val="dk1"/>
                </a:solidFill>
                <a:latin typeface="Times New Roman"/>
                <a:ea typeface="Times New Roman"/>
                <a:cs typeface="Times New Roman"/>
                <a:sym typeface="Times New Roman"/>
              </a:rPr>
              <a:t>Example</a:t>
            </a:r>
            <a:endParaRPr/>
          </a:p>
          <a:p>
            <a:pPr marL="457200" marR="0" lvl="0" indent="-330200" algn="just" rtl="0">
              <a:lnSpc>
                <a:spcPct val="100000"/>
              </a:lnSpc>
              <a:spcBef>
                <a:spcPts val="1000"/>
              </a:spcBef>
              <a:spcAft>
                <a:spcPts val="0"/>
              </a:spcAft>
              <a:buClr>
                <a:schemeClr val="dk1"/>
              </a:buClr>
              <a:buSzPts val="2000"/>
              <a:buFont typeface="Arial"/>
              <a:buNone/>
            </a:pPr>
            <a:endParaRPr sz="2000" b="0" i="0" u="sng">
              <a:solidFill>
                <a:schemeClr val="dk1"/>
              </a:solidFill>
              <a:latin typeface="Times New Roman"/>
              <a:ea typeface="Times New Roman"/>
              <a:cs typeface="Times New Roman"/>
              <a:sym typeface="Times New Roman"/>
            </a:endParaRPr>
          </a:p>
          <a:p>
            <a:pPr marL="457200" marR="0" lvl="0" indent="-330200" algn="just" rtl="0">
              <a:lnSpc>
                <a:spcPct val="100000"/>
              </a:lnSpc>
              <a:spcBef>
                <a:spcPts val="1000"/>
              </a:spcBef>
              <a:spcAft>
                <a:spcPts val="0"/>
              </a:spcAft>
              <a:buClr>
                <a:schemeClr val="dk1"/>
              </a:buClr>
              <a:buSzPts val="2000"/>
              <a:buFont typeface="Arial"/>
              <a:buNone/>
            </a:pPr>
            <a:endParaRPr sz="2000" b="0" i="0" u="sng">
              <a:solidFill>
                <a:schemeClr val="dk1"/>
              </a:solidFill>
              <a:latin typeface="Times New Roman"/>
              <a:ea typeface="Times New Roman"/>
              <a:cs typeface="Times New Roman"/>
              <a:sym typeface="Times New Roman"/>
            </a:endParaRPr>
          </a:p>
          <a:p>
            <a:pPr marL="457200" marR="0" lvl="0" indent="-330200" algn="just" rtl="0">
              <a:lnSpc>
                <a:spcPct val="100000"/>
              </a:lnSpc>
              <a:spcBef>
                <a:spcPts val="1000"/>
              </a:spcBef>
              <a:spcAft>
                <a:spcPts val="0"/>
              </a:spcAft>
              <a:buClr>
                <a:schemeClr val="dk1"/>
              </a:buClr>
              <a:buSzPts val="2000"/>
              <a:buFont typeface="Arial"/>
              <a:buNone/>
            </a:pPr>
            <a:endParaRPr sz="2000" b="0" i="0" u="sng">
              <a:solidFill>
                <a:schemeClr val="dk1"/>
              </a:solidFill>
              <a:latin typeface="Times New Roman"/>
              <a:ea typeface="Times New Roman"/>
              <a:cs typeface="Times New Roman"/>
              <a:sym typeface="Times New Roman"/>
            </a:endParaRPr>
          </a:p>
          <a:p>
            <a:pPr marL="457200" marR="0" lvl="0" indent="-330200" algn="just" rtl="0">
              <a:lnSpc>
                <a:spcPct val="100000"/>
              </a:lnSpc>
              <a:spcBef>
                <a:spcPts val="1000"/>
              </a:spcBef>
              <a:spcAft>
                <a:spcPts val="0"/>
              </a:spcAft>
              <a:buClr>
                <a:schemeClr val="dk1"/>
              </a:buClr>
              <a:buSzPts val="2000"/>
              <a:buFont typeface="Arial"/>
              <a:buNone/>
            </a:pPr>
            <a:endParaRPr sz="2000" b="0" i="0" u="sng">
              <a:solidFill>
                <a:schemeClr val="dk1"/>
              </a:solidFill>
              <a:latin typeface="Times New Roman"/>
              <a:ea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Customer may contain loan details. But LoanDetails class exist independently of the customer class</a:t>
            </a:r>
            <a:endParaRPr/>
          </a:p>
          <a:p>
            <a:pPr marL="457200" marR="0" lvl="0" indent="-457200" algn="just" rtl="0">
              <a:lnSpc>
                <a:spcPct val="100000"/>
              </a:lnSpc>
              <a:spcBef>
                <a:spcPts val="10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342900" marR="0" lvl="0" indent="-215900" algn="l" rtl="0">
              <a:spcBef>
                <a:spcPts val="14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p:txBody>
      </p:sp>
      <p:pic>
        <p:nvPicPr>
          <p:cNvPr id="289" name="Google Shape;289;p44" descr="C:\Users\USER\Downloads\New Doc 08-23-2023 15.28_2.jpg"/>
          <p:cNvPicPr preferRelativeResize="0"/>
          <p:nvPr/>
        </p:nvPicPr>
        <p:blipFill rotWithShape="1">
          <a:blip r:embed="rId3">
            <a:alphaModFix/>
          </a:blip>
          <a:srcRect l="21560" t="82805" r="17999" b="11175"/>
          <a:stretch/>
        </p:blipFill>
        <p:spPr>
          <a:xfrm>
            <a:off x="1600200" y="1600200"/>
            <a:ext cx="5591175" cy="1371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5"/>
          <p:cNvSpPr txBox="1">
            <a:spLocks noGrp="1"/>
          </p:cNvSpPr>
          <p:nvPr>
            <p:ph type="title"/>
          </p:nvPr>
        </p:nvSpPr>
        <p:spPr>
          <a:xfrm>
            <a:off x="381000" y="0"/>
            <a:ext cx="8534400" cy="5334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Technical Architecture (contd..)</a:t>
            </a:r>
            <a:endParaRPr/>
          </a:p>
        </p:txBody>
      </p:sp>
      <p:sp>
        <p:nvSpPr>
          <p:cNvPr id="295" name="Google Shape;295;p45"/>
          <p:cNvSpPr txBox="1">
            <a:spLocks noGrp="1"/>
          </p:cNvSpPr>
          <p:nvPr>
            <p:ph type="body" idx="1"/>
          </p:nvPr>
        </p:nvSpPr>
        <p:spPr>
          <a:xfrm>
            <a:off x="609600" y="609600"/>
            <a:ext cx="8077200" cy="6248400"/>
          </a:xfrm>
          <a:prstGeom prst="rect">
            <a:avLst/>
          </a:prstGeom>
          <a:noFill/>
          <a:ln>
            <a:noFill/>
          </a:ln>
        </p:spPr>
        <p:txBody>
          <a:bodyPr spcFirstLastPara="1" wrap="square" lIns="91425" tIns="45700" rIns="91425" bIns="45700" anchor="t" anchorCtr="0">
            <a:noAutofit/>
          </a:bodyPr>
          <a:lstStyle/>
          <a:p>
            <a:pPr marL="457200" marR="0" lvl="0" indent="-457200" algn="just" rtl="0">
              <a:lnSpc>
                <a:spcPct val="100000"/>
              </a:lnSpc>
              <a:spcBef>
                <a:spcPts val="0"/>
              </a:spcBef>
              <a:spcAft>
                <a:spcPts val="0"/>
              </a:spcAft>
              <a:buClr>
                <a:schemeClr val="dk1"/>
              </a:buClr>
              <a:buSzPts val="2000"/>
              <a:buFont typeface="Arial"/>
              <a:buNone/>
            </a:pPr>
            <a:r>
              <a:rPr lang="en-US" sz="2000" b="0" i="0" u="none">
                <a:solidFill>
                  <a:schemeClr val="dk1"/>
                </a:solidFill>
                <a:latin typeface="Times New Roman"/>
                <a:ea typeface="Times New Roman"/>
                <a:cs typeface="Times New Roman"/>
                <a:sym typeface="Times New Roman"/>
              </a:rPr>
              <a:t>2. </a:t>
            </a:r>
            <a:r>
              <a:rPr lang="en-US" sz="2000" b="1" i="0" u="sng">
                <a:solidFill>
                  <a:schemeClr val="dk1"/>
                </a:solidFill>
                <a:latin typeface="Times New Roman"/>
                <a:ea typeface="Times New Roman"/>
                <a:cs typeface="Times New Roman"/>
                <a:sym typeface="Times New Roman"/>
              </a:rPr>
              <a:t>Composition</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In a composition relationship, the child class cannot exist independently without parent class. If parent class is deleted child class is also deleted</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 “</a:t>
            </a:r>
            <a:r>
              <a:rPr lang="en-US" sz="2000" b="0" i="0" u="none">
                <a:solidFill>
                  <a:srgbClr val="FF0000"/>
                </a:solidFill>
                <a:latin typeface="Times New Roman"/>
                <a:ea typeface="Times New Roman"/>
                <a:cs typeface="Times New Roman"/>
                <a:sym typeface="Times New Roman"/>
              </a:rPr>
              <a:t>part-of</a:t>
            </a:r>
            <a:r>
              <a:rPr lang="en-US" sz="2000" b="0" i="0" u="none">
                <a:solidFill>
                  <a:schemeClr val="dk1"/>
                </a:solidFill>
                <a:latin typeface="Times New Roman"/>
                <a:ea typeface="Times New Roman"/>
                <a:cs typeface="Times New Roman"/>
                <a:sym typeface="Times New Roman"/>
              </a:rPr>
              <a:t>” relationship between classes</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The composition relationship is represented by a straight line with a black diamond at one end(parent class end)</a:t>
            </a:r>
            <a:endParaRPr/>
          </a:p>
          <a:p>
            <a:pPr marL="457200" marR="0" lvl="0" indent="-330200" algn="just" rtl="0">
              <a:lnSpc>
                <a:spcPct val="100000"/>
              </a:lnSpc>
              <a:spcBef>
                <a:spcPts val="10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457200" marR="0" lvl="0" indent="-330200" algn="just" rtl="0">
              <a:lnSpc>
                <a:spcPct val="100000"/>
              </a:lnSpc>
              <a:spcBef>
                <a:spcPts val="10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sng">
                <a:solidFill>
                  <a:schemeClr val="dk1"/>
                </a:solidFill>
                <a:latin typeface="Times New Roman"/>
                <a:ea typeface="Times New Roman"/>
                <a:cs typeface="Times New Roman"/>
                <a:sym typeface="Times New Roman"/>
              </a:rPr>
              <a:t>Example</a:t>
            </a:r>
            <a:endParaRPr/>
          </a:p>
          <a:p>
            <a:pPr marL="457200" marR="0" lvl="0" indent="-330200" algn="just" rtl="0">
              <a:lnSpc>
                <a:spcPct val="100000"/>
              </a:lnSpc>
              <a:spcBef>
                <a:spcPts val="10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457200" marR="0" lvl="0" indent="-330200" algn="just" rtl="0">
              <a:lnSpc>
                <a:spcPct val="100000"/>
              </a:lnSpc>
              <a:spcBef>
                <a:spcPts val="10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Without book there is no page and without person there is no head ,hand and leg</a:t>
            </a:r>
            <a:endParaRPr/>
          </a:p>
        </p:txBody>
      </p:sp>
      <p:pic>
        <p:nvPicPr>
          <p:cNvPr id="296" name="Google Shape;296;p45"/>
          <p:cNvPicPr preferRelativeResize="0"/>
          <p:nvPr/>
        </p:nvPicPr>
        <p:blipFill rotWithShape="1">
          <a:blip r:embed="rId3">
            <a:alphaModFix/>
          </a:blip>
          <a:srcRect l="28366" t="68466" r="46473" b="23010"/>
          <a:stretch/>
        </p:blipFill>
        <p:spPr>
          <a:xfrm>
            <a:off x="3124200" y="3276600"/>
            <a:ext cx="3124200" cy="838200"/>
          </a:xfrm>
          <a:prstGeom prst="rect">
            <a:avLst/>
          </a:prstGeom>
          <a:noFill/>
          <a:ln>
            <a:noFill/>
          </a:ln>
        </p:spPr>
      </p:pic>
      <p:pic>
        <p:nvPicPr>
          <p:cNvPr id="297" name="Google Shape;297;p45"/>
          <p:cNvPicPr preferRelativeResize="0"/>
          <p:nvPr/>
        </p:nvPicPr>
        <p:blipFill rotWithShape="1">
          <a:blip r:embed="rId4">
            <a:alphaModFix/>
          </a:blip>
          <a:srcRect l="28364" t="58239" r="45834" b="18465"/>
          <a:stretch/>
        </p:blipFill>
        <p:spPr>
          <a:xfrm>
            <a:off x="5029200" y="4267200"/>
            <a:ext cx="3048000" cy="1676400"/>
          </a:xfrm>
          <a:prstGeom prst="rect">
            <a:avLst/>
          </a:prstGeom>
          <a:noFill/>
          <a:ln>
            <a:noFill/>
          </a:ln>
        </p:spPr>
      </p:pic>
      <p:pic>
        <p:nvPicPr>
          <p:cNvPr id="298" name="Google Shape;298;p45" descr="C:\Users\USER\Desktop\aggrgation.png"/>
          <p:cNvPicPr preferRelativeResize="0"/>
          <p:nvPr/>
        </p:nvPicPr>
        <p:blipFill rotWithShape="1">
          <a:blip r:embed="rId5">
            <a:alphaModFix/>
          </a:blip>
          <a:srcRect l="4762" t="52308" r="5194" b="13845"/>
          <a:stretch/>
        </p:blipFill>
        <p:spPr>
          <a:xfrm>
            <a:off x="1066800" y="4648200"/>
            <a:ext cx="3200400" cy="914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6"/>
          <p:cNvSpPr txBox="1">
            <a:spLocks noGrp="1"/>
          </p:cNvSpPr>
          <p:nvPr>
            <p:ph type="title"/>
          </p:nvPr>
        </p:nvSpPr>
        <p:spPr>
          <a:xfrm>
            <a:off x="381000" y="228600"/>
            <a:ext cx="8534400" cy="762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Technical Architecture (contd..)</a:t>
            </a:r>
            <a:endParaRPr/>
          </a:p>
        </p:txBody>
      </p:sp>
      <p:sp>
        <p:nvSpPr>
          <p:cNvPr id="304" name="Google Shape;304;p46"/>
          <p:cNvSpPr txBox="1">
            <a:spLocks noGrp="1"/>
          </p:cNvSpPr>
          <p:nvPr>
            <p:ph type="body" idx="1"/>
          </p:nvPr>
        </p:nvSpPr>
        <p:spPr>
          <a:xfrm>
            <a:off x="609600" y="1143000"/>
            <a:ext cx="7924800" cy="5486400"/>
          </a:xfrm>
          <a:prstGeom prst="rect">
            <a:avLst/>
          </a:prstGeom>
          <a:noFill/>
          <a:ln>
            <a:noFill/>
          </a:ln>
        </p:spPr>
        <p:txBody>
          <a:bodyPr spcFirstLastPara="1" wrap="square" lIns="91425" tIns="45700" rIns="91425" bIns="45700" anchor="t" anchorCtr="0">
            <a:noAutofit/>
          </a:bodyPr>
          <a:lstStyle/>
          <a:p>
            <a:pPr marL="457200" marR="0" lvl="0" indent="-457200" algn="just" rtl="0">
              <a:lnSpc>
                <a:spcPct val="100000"/>
              </a:lnSpc>
              <a:spcBef>
                <a:spcPts val="0"/>
              </a:spcBef>
              <a:spcAft>
                <a:spcPts val="0"/>
              </a:spcAft>
              <a:buClr>
                <a:schemeClr val="dk1"/>
              </a:buClr>
              <a:buSzPts val="2000"/>
              <a:buFont typeface="Arial"/>
              <a:buNone/>
            </a:pPr>
            <a:r>
              <a:rPr lang="en-US" sz="2000" b="1" i="0" u="sng">
                <a:solidFill>
                  <a:schemeClr val="dk1"/>
                </a:solidFill>
                <a:latin typeface="Times New Roman"/>
                <a:ea typeface="Times New Roman"/>
                <a:cs typeface="Times New Roman"/>
                <a:sym typeface="Times New Roman"/>
              </a:rPr>
              <a:t>Difference between Aggregation and Composition</a:t>
            </a:r>
            <a:endParaRPr/>
          </a:p>
          <a:p>
            <a:pPr marL="457200" marR="0" lvl="0" indent="-457200" algn="just" rtl="0">
              <a:lnSpc>
                <a:spcPct val="100000"/>
              </a:lnSpc>
              <a:spcBef>
                <a:spcPts val="10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457200" marR="0" lvl="0" indent="-330200" algn="just" rtl="0">
              <a:lnSpc>
                <a:spcPct val="100000"/>
              </a:lnSpc>
              <a:spcBef>
                <a:spcPts val="10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342900" marR="0" lvl="0" indent="-215900" algn="l" rtl="0">
              <a:spcBef>
                <a:spcPts val="14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p:txBody>
      </p:sp>
      <p:graphicFrame>
        <p:nvGraphicFramePr>
          <p:cNvPr id="305" name="Google Shape;305;p46"/>
          <p:cNvGraphicFramePr/>
          <p:nvPr/>
        </p:nvGraphicFramePr>
        <p:xfrm>
          <a:off x="762000" y="1905000"/>
          <a:ext cx="7848600" cy="3643650"/>
        </p:xfrm>
        <a:graphic>
          <a:graphicData uri="http://schemas.openxmlformats.org/drawingml/2006/table">
            <a:tbl>
              <a:tblPr>
                <a:noFill/>
                <a:tableStyleId>{29222509-8D85-4131-985E-F7AB91A69C6B}</a:tableStyleId>
              </a:tblPr>
              <a:tblGrid>
                <a:gridCol w="3924300">
                  <a:extLst>
                    <a:ext uri="{9D8B030D-6E8A-4147-A177-3AD203B41FA5}">
                      <a16:colId xmlns:a16="http://schemas.microsoft.com/office/drawing/2014/main" val="20000"/>
                    </a:ext>
                  </a:extLst>
                </a:gridCol>
                <a:gridCol w="3924300">
                  <a:extLst>
                    <a:ext uri="{9D8B030D-6E8A-4147-A177-3AD203B41FA5}">
                      <a16:colId xmlns:a16="http://schemas.microsoft.com/office/drawing/2014/main" val="20001"/>
                    </a:ext>
                  </a:extLst>
                </a:gridCol>
              </a:tblGrid>
              <a:tr h="396875">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strike="noStrike" cap="none">
                          <a:solidFill>
                            <a:schemeClr val="dk1"/>
                          </a:solidFill>
                          <a:latin typeface="Times New Roman"/>
                          <a:ea typeface="Times New Roman"/>
                          <a:cs typeface="Times New Roman"/>
                          <a:sym typeface="Times New Roman"/>
                        </a:rPr>
                        <a:t>Aggregation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2000"/>
                        <a:buFont typeface="Times New Roman"/>
                        <a:buNone/>
                      </a:pPr>
                      <a:r>
                        <a:rPr lang="en-US" sz="2000" b="1" i="0" u="none" strike="noStrike" cap="none">
                          <a:solidFill>
                            <a:schemeClr val="dk1"/>
                          </a:solidFill>
                          <a:latin typeface="Times New Roman"/>
                          <a:ea typeface="Times New Roman"/>
                          <a:cs typeface="Times New Roman"/>
                          <a:sym typeface="Times New Roman"/>
                        </a:rPr>
                        <a:t>Composition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050925">
                <a:tc>
                  <a:txBody>
                    <a:bodyPr/>
                    <a:lstStyle/>
                    <a:p>
                      <a:pPr marL="0" marR="0" lvl="0" indent="0" algn="just" rtl="0">
                        <a:lnSpc>
                          <a:spcPct val="100000"/>
                        </a:lnSpc>
                        <a:spcBef>
                          <a:spcPts val="0"/>
                        </a:spcBef>
                        <a:spcAft>
                          <a:spcPts val="0"/>
                        </a:spcAft>
                        <a:buClr>
                          <a:srgbClr val="000000"/>
                        </a:buClr>
                        <a:buSzPts val="2000"/>
                        <a:buFont typeface="Times New Roman"/>
                        <a:buNone/>
                      </a:pPr>
                      <a:r>
                        <a:rPr lang="en-US" sz="2000" b="0" i="0" u="none" strike="noStrike" cap="none">
                          <a:solidFill>
                            <a:srgbClr val="000000"/>
                          </a:solidFill>
                          <a:latin typeface="Times New Roman"/>
                          <a:ea typeface="Times New Roman"/>
                          <a:cs typeface="Times New Roman"/>
                          <a:sym typeface="Times New Roman"/>
                        </a:rPr>
                        <a:t>It is a kind of relationship in which the child class exist independently of the parent class</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just" rtl="0">
                        <a:lnSpc>
                          <a:spcPct val="100000"/>
                        </a:lnSpc>
                        <a:spcBef>
                          <a:spcPts val="0"/>
                        </a:spcBef>
                        <a:spcAft>
                          <a:spcPts val="0"/>
                        </a:spcAft>
                        <a:buClr>
                          <a:srgbClr val="000000"/>
                        </a:buClr>
                        <a:buSzPts val="2000"/>
                        <a:buFont typeface="Times New Roman"/>
                        <a:buNone/>
                      </a:pPr>
                      <a:r>
                        <a:rPr lang="en-US" sz="2000" b="0" i="0" u="none" strike="noStrike" cap="none">
                          <a:solidFill>
                            <a:srgbClr val="000000"/>
                          </a:solidFill>
                          <a:latin typeface="Times New Roman"/>
                          <a:ea typeface="Times New Roman"/>
                          <a:cs typeface="Times New Roman"/>
                          <a:sym typeface="Times New Roman"/>
                        </a:rPr>
                        <a:t>In a composition relationship, the child class cannot exist independently without parent class. </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96875">
                <a:tc>
                  <a:txBody>
                    <a:bodyPr/>
                    <a:lstStyle/>
                    <a:p>
                      <a:pPr marL="0" marR="0" lvl="0" indent="0" algn="just" rtl="0">
                        <a:lnSpc>
                          <a:spcPct val="100000"/>
                        </a:lnSpc>
                        <a:spcBef>
                          <a:spcPts val="0"/>
                        </a:spcBef>
                        <a:spcAft>
                          <a:spcPts val="0"/>
                        </a:spcAft>
                        <a:buClr>
                          <a:schemeClr val="dk1"/>
                        </a:buClr>
                        <a:buSzPts val="2000"/>
                        <a:buFont typeface="Times New Roman"/>
                        <a:buNone/>
                      </a:pPr>
                      <a:r>
                        <a:rPr lang="en-US" sz="2000" b="0" i="0" u="none" strike="noStrike" cap="none">
                          <a:solidFill>
                            <a:schemeClr val="dk1"/>
                          </a:solidFill>
                          <a:latin typeface="Times New Roman"/>
                          <a:ea typeface="Times New Roman"/>
                          <a:cs typeface="Times New Roman"/>
                          <a:sym typeface="Times New Roman"/>
                        </a:rPr>
                        <a:t>It represents </a:t>
                      </a:r>
                      <a:r>
                        <a:rPr lang="en-US" sz="2000" b="0" i="0" u="none" strike="noStrike" cap="none">
                          <a:solidFill>
                            <a:srgbClr val="FF0000"/>
                          </a:solidFill>
                          <a:latin typeface="Times New Roman"/>
                          <a:ea typeface="Times New Roman"/>
                          <a:cs typeface="Times New Roman"/>
                          <a:sym typeface="Times New Roman"/>
                        </a:rPr>
                        <a:t>“has-a” </a:t>
                      </a:r>
                      <a:r>
                        <a:rPr lang="en-US" sz="2000" b="0" i="0" u="none" strike="noStrike" cap="none">
                          <a:solidFill>
                            <a:srgbClr val="000000"/>
                          </a:solidFill>
                          <a:latin typeface="Times New Roman"/>
                          <a:ea typeface="Times New Roman"/>
                          <a:cs typeface="Times New Roman"/>
                          <a:sym typeface="Times New Roman"/>
                        </a:rPr>
                        <a:t>relationship </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just" rtl="0">
                        <a:lnSpc>
                          <a:spcPct val="100000"/>
                        </a:lnSpc>
                        <a:spcBef>
                          <a:spcPts val="0"/>
                        </a:spcBef>
                        <a:spcAft>
                          <a:spcPts val="0"/>
                        </a:spcAft>
                        <a:buClr>
                          <a:schemeClr val="dk1"/>
                        </a:buClr>
                        <a:buSzPts val="2000"/>
                        <a:buFont typeface="Times New Roman"/>
                        <a:buNone/>
                      </a:pPr>
                      <a:r>
                        <a:rPr lang="en-US" sz="2000" b="0" i="0" u="none" strike="noStrike" cap="none">
                          <a:solidFill>
                            <a:schemeClr val="dk1"/>
                          </a:solidFill>
                          <a:latin typeface="Times New Roman"/>
                          <a:ea typeface="Times New Roman"/>
                          <a:cs typeface="Times New Roman"/>
                          <a:sym typeface="Times New Roman"/>
                        </a:rPr>
                        <a:t>It represents </a:t>
                      </a:r>
                      <a:r>
                        <a:rPr lang="en-US" sz="2000" b="0" i="0" u="none" strike="noStrike" cap="none">
                          <a:solidFill>
                            <a:srgbClr val="FF0000"/>
                          </a:solidFill>
                          <a:latin typeface="Times New Roman"/>
                          <a:ea typeface="Times New Roman"/>
                          <a:cs typeface="Times New Roman"/>
                          <a:sym typeface="Times New Roman"/>
                        </a:rPr>
                        <a:t>“part-of” </a:t>
                      </a:r>
                      <a:r>
                        <a:rPr lang="en-US" sz="2000" b="0" i="0" u="none" strike="noStrike" cap="none">
                          <a:solidFill>
                            <a:srgbClr val="000000"/>
                          </a:solidFill>
                          <a:latin typeface="Times New Roman"/>
                          <a:ea typeface="Times New Roman"/>
                          <a:cs typeface="Times New Roman"/>
                          <a:sym typeface="Times New Roman"/>
                        </a:rPr>
                        <a:t>relationship </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700075">
                <a:tc>
                  <a:txBody>
                    <a:bodyPr/>
                    <a:lstStyle/>
                    <a:p>
                      <a:pPr marL="0" marR="0" lvl="0" indent="0" algn="just" rtl="0">
                        <a:lnSpc>
                          <a:spcPct val="100000"/>
                        </a:lnSpc>
                        <a:spcBef>
                          <a:spcPts val="0"/>
                        </a:spcBef>
                        <a:spcAft>
                          <a:spcPts val="0"/>
                        </a:spcAft>
                        <a:buClr>
                          <a:srgbClr val="000000"/>
                        </a:buClr>
                        <a:buSzPts val="2000"/>
                        <a:buFont typeface="Times New Roman"/>
                        <a:buNone/>
                      </a:pPr>
                      <a:r>
                        <a:rPr lang="en-US" sz="2000" b="0" i="0" u="none" strike="noStrike" cap="none">
                          <a:solidFill>
                            <a:srgbClr val="000000"/>
                          </a:solidFill>
                          <a:latin typeface="Times New Roman"/>
                          <a:ea typeface="Times New Roman"/>
                          <a:cs typeface="Times New Roman"/>
                          <a:sym typeface="Times New Roman"/>
                        </a:rPr>
                        <a:t>It is represented by a straight line with an empty diamond at one end </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just" rtl="0">
                        <a:lnSpc>
                          <a:spcPct val="100000"/>
                        </a:lnSpc>
                        <a:spcBef>
                          <a:spcPts val="0"/>
                        </a:spcBef>
                        <a:spcAft>
                          <a:spcPts val="0"/>
                        </a:spcAft>
                        <a:buClr>
                          <a:srgbClr val="000000"/>
                        </a:buClr>
                        <a:buSzPts val="2000"/>
                        <a:buFont typeface="Times New Roman"/>
                        <a:buNone/>
                      </a:pPr>
                      <a:r>
                        <a:rPr lang="en-US" sz="2000" b="0" i="0" u="none" strike="noStrike" cap="none">
                          <a:solidFill>
                            <a:srgbClr val="000000"/>
                          </a:solidFill>
                          <a:latin typeface="Times New Roman"/>
                          <a:ea typeface="Times New Roman"/>
                          <a:cs typeface="Times New Roman"/>
                          <a:sym typeface="Times New Roman"/>
                        </a:rPr>
                        <a:t>It is represented by a straight line with a black diamond at one end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701675">
                <a:tc>
                  <a:txBody>
                    <a:bodyPr/>
                    <a:lstStyle/>
                    <a:p>
                      <a:pPr marL="0" marR="0" lvl="0" indent="0" algn="l" rtl="0">
                        <a:lnSpc>
                          <a:spcPct val="100000"/>
                        </a:lnSpc>
                        <a:spcBef>
                          <a:spcPts val="0"/>
                        </a:spcBef>
                        <a:spcAft>
                          <a:spcPts val="0"/>
                        </a:spcAft>
                        <a:buClr>
                          <a:srgbClr val="000000"/>
                        </a:buClr>
                        <a:buSzPts val="2000"/>
                        <a:buFont typeface="Times New Roman"/>
                        <a:buNone/>
                      </a:pPr>
                      <a:r>
                        <a:rPr lang="en-US" sz="2000" b="0" i="0" u="none" strike="noStrike" cap="none">
                          <a:solidFill>
                            <a:srgbClr val="000000"/>
                          </a:solidFill>
                          <a:latin typeface="Times New Roman"/>
                          <a:ea typeface="Times New Roman"/>
                          <a:cs typeface="Times New Roman"/>
                          <a:sym typeface="Times New Roman"/>
                        </a:rPr>
                        <a:t>Deleting parent class does not affect child class</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2000"/>
                        <a:buFont typeface="Times New Roman"/>
                        <a:buNone/>
                      </a:pPr>
                      <a:r>
                        <a:rPr lang="en-US" sz="2000" b="0" i="0" u="none" strike="noStrike" cap="none">
                          <a:solidFill>
                            <a:srgbClr val="000000"/>
                          </a:solidFill>
                          <a:latin typeface="Times New Roman"/>
                          <a:ea typeface="Times New Roman"/>
                          <a:cs typeface="Times New Roman"/>
                          <a:sym typeface="Times New Roman"/>
                        </a:rPr>
                        <a:t>If parent class is deleted child class is also deleted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95275">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0" i="0" u="none" strike="noStrike" cap="none">
                          <a:solidFill>
                            <a:schemeClr val="dk1"/>
                          </a:solidFill>
                          <a:latin typeface="Times New Roman"/>
                          <a:ea typeface="Times New Roman"/>
                          <a:cs typeface="Times New Roman"/>
                          <a:sym typeface="Times New Roman"/>
                        </a:rPr>
                        <a:t>Example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2000"/>
                        <a:buFont typeface="Times New Roman"/>
                        <a:buNone/>
                      </a:pPr>
                      <a:r>
                        <a:rPr lang="en-US" sz="2000" b="0" i="0" u="none" strike="noStrike" cap="none">
                          <a:solidFill>
                            <a:schemeClr val="dk1"/>
                          </a:solidFill>
                          <a:latin typeface="Times New Roman"/>
                          <a:ea typeface="Times New Roman"/>
                          <a:cs typeface="Times New Roman"/>
                          <a:sym typeface="Times New Roman"/>
                        </a:rPr>
                        <a:t>Example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7"/>
          <p:cNvSpPr txBox="1">
            <a:spLocks noGrp="1"/>
          </p:cNvSpPr>
          <p:nvPr>
            <p:ph type="title"/>
          </p:nvPr>
        </p:nvSpPr>
        <p:spPr>
          <a:xfrm>
            <a:off x="381000" y="228600"/>
            <a:ext cx="8534400" cy="762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Technical Architecture (contd..)</a:t>
            </a:r>
            <a:endParaRPr/>
          </a:p>
        </p:txBody>
      </p:sp>
      <p:sp>
        <p:nvSpPr>
          <p:cNvPr id="311" name="Google Shape;311;p47"/>
          <p:cNvSpPr txBox="1">
            <a:spLocks noGrp="1"/>
          </p:cNvSpPr>
          <p:nvPr>
            <p:ph type="body" idx="1"/>
          </p:nvPr>
        </p:nvSpPr>
        <p:spPr>
          <a:xfrm>
            <a:off x="609600" y="1143000"/>
            <a:ext cx="7924800" cy="5486400"/>
          </a:xfrm>
          <a:prstGeom prst="rect">
            <a:avLst/>
          </a:prstGeom>
          <a:noFill/>
          <a:ln>
            <a:noFill/>
          </a:ln>
        </p:spPr>
        <p:txBody>
          <a:bodyPr spcFirstLastPara="1" wrap="square" lIns="91425" tIns="45700" rIns="91425" bIns="45700" anchor="t" anchorCtr="0">
            <a:noAutofit/>
          </a:bodyPr>
          <a:lstStyle/>
          <a:p>
            <a:pPr marL="457200" marR="0" lvl="0" indent="-457200" algn="just" rtl="0">
              <a:lnSpc>
                <a:spcPct val="100000"/>
              </a:lnSpc>
              <a:spcBef>
                <a:spcPts val="0"/>
              </a:spcBef>
              <a:spcAft>
                <a:spcPts val="0"/>
              </a:spcAft>
              <a:buClr>
                <a:schemeClr val="dk1"/>
              </a:buClr>
              <a:buSzPts val="2000"/>
              <a:buFont typeface="Arial"/>
              <a:buNone/>
            </a:pPr>
            <a:r>
              <a:rPr lang="en-US" sz="2000" b="1" i="0" u="sng">
                <a:solidFill>
                  <a:schemeClr val="dk1"/>
                </a:solidFill>
                <a:latin typeface="Times New Roman"/>
                <a:ea typeface="Times New Roman"/>
                <a:cs typeface="Times New Roman"/>
                <a:sym typeface="Times New Roman"/>
              </a:rPr>
              <a:t>2. Generalization</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If a class is a generalized form of one or more classes it is represented by generalized relationship</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Represents “</a:t>
            </a:r>
            <a:r>
              <a:rPr lang="en-US" sz="2000" b="0" i="0" u="none">
                <a:solidFill>
                  <a:srgbClr val="FF0000"/>
                </a:solidFill>
                <a:latin typeface="Times New Roman"/>
                <a:ea typeface="Times New Roman"/>
                <a:cs typeface="Times New Roman"/>
                <a:sym typeface="Times New Roman"/>
              </a:rPr>
              <a:t>is a</a:t>
            </a:r>
            <a:r>
              <a:rPr lang="en-US" sz="2000" b="0" i="0" u="none">
                <a:solidFill>
                  <a:schemeClr val="dk1"/>
                </a:solidFill>
                <a:latin typeface="Times New Roman"/>
                <a:ea typeface="Times New Roman"/>
                <a:cs typeface="Times New Roman"/>
                <a:sym typeface="Times New Roman"/>
              </a:rPr>
              <a:t>” or “</a:t>
            </a:r>
            <a:r>
              <a:rPr lang="en-US" sz="2000" b="0" i="0" u="none">
                <a:solidFill>
                  <a:srgbClr val="FF0000"/>
                </a:solidFill>
                <a:latin typeface="Times New Roman"/>
                <a:ea typeface="Times New Roman"/>
                <a:cs typeface="Times New Roman"/>
                <a:sym typeface="Times New Roman"/>
              </a:rPr>
              <a:t>kind of</a:t>
            </a:r>
            <a:r>
              <a:rPr lang="en-US" sz="2000" b="0" i="0" u="none">
                <a:solidFill>
                  <a:schemeClr val="dk1"/>
                </a:solidFill>
                <a:latin typeface="Times New Roman"/>
                <a:ea typeface="Times New Roman"/>
                <a:cs typeface="Times New Roman"/>
                <a:sym typeface="Times New Roman"/>
              </a:rPr>
              <a:t>” relationship among classes</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Also called as </a:t>
            </a:r>
            <a:r>
              <a:rPr lang="en-US" sz="2000" b="0" i="0" u="none">
                <a:solidFill>
                  <a:srgbClr val="FF0000"/>
                </a:solidFill>
                <a:latin typeface="Times New Roman"/>
                <a:ea typeface="Times New Roman"/>
                <a:cs typeface="Times New Roman"/>
                <a:sym typeface="Times New Roman"/>
              </a:rPr>
              <a:t>Inheritance</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sng">
                <a:solidFill>
                  <a:schemeClr val="dk1"/>
                </a:solidFill>
                <a:latin typeface="Times New Roman"/>
                <a:ea typeface="Times New Roman"/>
                <a:cs typeface="Times New Roman"/>
                <a:sym typeface="Times New Roman"/>
              </a:rPr>
              <a:t>Example</a:t>
            </a:r>
            <a:endParaRPr/>
          </a:p>
          <a:p>
            <a:pPr marL="457200" marR="0" lvl="0" indent="-330200" algn="just" rtl="0">
              <a:lnSpc>
                <a:spcPct val="100000"/>
              </a:lnSpc>
              <a:spcBef>
                <a:spcPts val="10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342900" marR="0" lvl="0" indent="-215900" algn="l" rtl="0">
              <a:spcBef>
                <a:spcPts val="14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p:txBody>
      </p:sp>
      <p:pic>
        <p:nvPicPr>
          <p:cNvPr id="312" name="Google Shape;312;p47" descr="C:\Users\USER\Desktop\Untitled.png"/>
          <p:cNvPicPr preferRelativeResize="0"/>
          <p:nvPr/>
        </p:nvPicPr>
        <p:blipFill rotWithShape="1">
          <a:blip r:embed="rId3">
            <a:alphaModFix/>
          </a:blip>
          <a:srcRect/>
          <a:stretch/>
        </p:blipFill>
        <p:spPr>
          <a:xfrm>
            <a:off x="5392737" y="3733800"/>
            <a:ext cx="3751262" cy="2133600"/>
          </a:xfrm>
          <a:prstGeom prst="rect">
            <a:avLst/>
          </a:prstGeom>
          <a:noFill/>
          <a:ln>
            <a:noFill/>
          </a:ln>
        </p:spPr>
      </p:pic>
      <p:pic>
        <p:nvPicPr>
          <p:cNvPr id="313" name="Google Shape;313;p47" descr="C:\Users\USER\Desktop\Generalization.png"/>
          <p:cNvPicPr preferRelativeResize="0"/>
          <p:nvPr/>
        </p:nvPicPr>
        <p:blipFill rotWithShape="1">
          <a:blip r:embed="rId4">
            <a:alphaModFix/>
          </a:blip>
          <a:srcRect/>
          <a:stretch/>
        </p:blipFill>
        <p:spPr>
          <a:xfrm>
            <a:off x="228600" y="4038600"/>
            <a:ext cx="4572000" cy="19812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8"/>
          <p:cNvSpPr txBox="1">
            <a:spLocks noGrp="1"/>
          </p:cNvSpPr>
          <p:nvPr>
            <p:ph type="title"/>
          </p:nvPr>
        </p:nvSpPr>
        <p:spPr>
          <a:xfrm>
            <a:off x="762000" y="0"/>
            <a:ext cx="7772400" cy="762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Technical Architecture (contd..)</a:t>
            </a:r>
            <a:endParaRPr/>
          </a:p>
        </p:txBody>
      </p:sp>
      <p:sp>
        <p:nvSpPr>
          <p:cNvPr id="319" name="Google Shape;319;p48"/>
          <p:cNvSpPr txBox="1">
            <a:spLocks noGrp="1"/>
          </p:cNvSpPr>
          <p:nvPr>
            <p:ph type="body" idx="1"/>
          </p:nvPr>
        </p:nvSpPr>
        <p:spPr>
          <a:xfrm>
            <a:off x="609600" y="838200"/>
            <a:ext cx="8153400" cy="5715000"/>
          </a:xfrm>
          <a:prstGeom prst="rect">
            <a:avLst/>
          </a:prstGeom>
          <a:noFill/>
          <a:ln>
            <a:noFill/>
          </a:ln>
        </p:spPr>
        <p:txBody>
          <a:bodyPr spcFirstLastPara="1" wrap="square" lIns="91425" tIns="45700" rIns="91425" bIns="45700" anchor="t" anchorCtr="0">
            <a:noAutofit/>
          </a:bodyPr>
          <a:lstStyle/>
          <a:p>
            <a:pPr marL="457200" marR="0" lvl="0" indent="-457200" algn="just" rtl="0">
              <a:lnSpc>
                <a:spcPct val="100000"/>
              </a:lnSpc>
              <a:spcBef>
                <a:spcPts val="0"/>
              </a:spcBef>
              <a:spcAft>
                <a:spcPts val="0"/>
              </a:spcAft>
              <a:buClr>
                <a:schemeClr val="dk1"/>
              </a:buClr>
              <a:buSzPts val="2000"/>
              <a:buFont typeface="Arial"/>
              <a:buNone/>
            </a:pPr>
            <a:r>
              <a:rPr lang="en-US" sz="2000" b="1" i="0" u="none">
                <a:solidFill>
                  <a:schemeClr val="dk1"/>
                </a:solidFill>
                <a:latin typeface="Times New Roman"/>
                <a:ea typeface="Times New Roman"/>
                <a:cs typeface="Times New Roman"/>
                <a:sym typeface="Times New Roman"/>
              </a:rPr>
              <a:t>UML Diagrams</a:t>
            </a:r>
            <a:endParaRPr/>
          </a:p>
          <a:p>
            <a:pPr marL="457200" marR="0" lvl="0" indent="-457200" algn="just" rtl="0">
              <a:lnSpc>
                <a:spcPct val="100000"/>
              </a:lnSpc>
              <a:spcBef>
                <a:spcPts val="1000"/>
              </a:spcBef>
              <a:spcAft>
                <a:spcPts val="0"/>
              </a:spcAft>
              <a:buClr>
                <a:schemeClr val="dk1"/>
              </a:buClr>
              <a:buSzPts val="2000"/>
              <a:buFont typeface="Arial"/>
              <a:buNone/>
            </a:pPr>
            <a:r>
              <a:rPr lang="en-US" sz="2000" b="1" i="0" u="none">
                <a:solidFill>
                  <a:schemeClr val="dk1"/>
                </a:solidFill>
                <a:latin typeface="Calibri"/>
                <a:ea typeface="Calibri"/>
                <a:cs typeface="Calibri"/>
                <a:sym typeface="Calibri"/>
              </a:rPr>
              <a:t>1. </a:t>
            </a:r>
            <a:r>
              <a:rPr lang="en-US" sz="2000" b="1" i="0" u="none">
                <a:solidFill>
                  <a:schemeClr val="dk1"/>
                </a:solidFill>
                <a:latin typeface="Times New Roman"/>
                <a:ea typeface="Times New Roman"/>
                <a:cs typeface="Times New Roman"/>
                <a:sym typeface="Times New Roman"/>
              </a:rPr>
              <a:t>Class diagrams</a:t>
            </a:r>
            <a:endParaRPr/>
          </a:p>
          <a:p>
            <a:pPr marL="857250" marR="0" lvl="1" indent="-457200" algn="just" rtl="0">
              <a:lnSpc>
                <a:spcPct val="100000"/>
              </a:lnSpc>
              <a:spcBef>
                <a:spcPts val="100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To represent a partial view of the system</a:t>
            </a:r>
            <a:endParaRPr/>
          </a:p>
          <a:p>
            <a:pPr marL="857250" marR="0" lvl="1" indent="-457200" algn="just" rtl="0">
              <a:lnSpc>
                <a:spcPct val="100000"/>
              </a:lnSpc>
              <a:spcBef>
                <a:spcPts val="100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Model the static aspects of the application</a:t>
            </a:r>
            <a:endParaRPr/>
          </a:p>
          <a:p>
            <a:pPr marL="457200" marR="0" lvl="0" indent="-457200" algn="just" rtl="0">
              <a:lnSpc>
                <a:spcPct val="100000"/>
              </a:lnSpc>
              <a:spcBef>
                <a:spcPts val="1000"/>
              </a:spcBef>
              <a:spcAft>
                <a:spcPts val="0"/>
              </a:spcAft>
              <a:buClr>
                <a:schemeClr val="dk1"/>
              </a:buClr>
              <a:buSzPts val="2000"/>
              <a:buFont typeface="Arial"/>
              <a:buNone/>
            </a:pPr>
            <a:r>
              <a:rPr lang="en-US" sz="2000" b="1" i="0" u="none">
                <a:solidFill>
                  <a:schemeClr val="dk1"/>
                </a:solidFill>
                <a:latin typeface="Times New Roman"/>
                <a:ea typeface="Times New Roman"/>
                <a:cs typeface="Times New Roman"/>
                <a:sym typeface="Times New Roman"/>
              </a:rPr>
              <a:t>2. Sequence diagrams</a:t>
            </a:r>
            <a:endParaRPr/>
          </a:p>
          <a:p>
            <a:pPr marL="857250" marR="0" lvl="1" indent="-457200" algn="just" rtl="0">
              <a:lnSpc>
                <a:spcPct val="100000"/>
              </a:lnSpc>
              <a:spcBef>
                <a:spcPts val="100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To visualize the sequence of actions</a:t>
            </a:r>
            <a:endParaRPr/>
          </a:p>
          <a:p>
            <a:pPr marL="857250" marR="0" lvl="1" indent="-457200" algn="just" rtl="0">
              <a:lnSpc>
                <a:spcPct val="100000"/>
              </a:lnSpc>
              <a:spcBef>
                <a:spcPts val="100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To convey the sequence of message passing or method calls among classes in a given use case</a:t>
            </a:r>
            <a:endParaRPr/>
          </a:p>
          <a:p>
            <a:pPr marL="857250" marR="0" lvl="1" indent="-457200" algn="just" rtl="0">
              <a:lnSpc>
                <a:spcPct val="100000"/>
              </a:lnSpc>
              <a:spcBef>
                <a:spcPts val="100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To capture the dynamic view</a:t>
            </a:r>
            <a:endParaRPr/>
          </a:p>
          <a:p>
            <a:pPr marL="457200" marR="0" lvl="0" indent="-457200" algn="just" rtl="0">
              <a:lnSpc>
                <a:spcPct val="100000"/>
              </a:lnSpc>
              <a:spcBef>
                <a:spcPts val="1000"/>
              </a:spcBef>
              <a:spcAft>
                <a:spcPts val="0"/>
              </a:spcAft>
              <a:buClr>
                <a:schemeClr val="dk1"/>
              </a:buClr>
              <a:buSzPts val="2000"/>
              <a:buFont typeface="Arial"/>
              <a:buNone/>
            </a:pPr>
            <a:r>
              <a:rPr lang="en-US" sz="2000" b="1" i="0" u="none">
                <a:solidFill>
                  <a:schemeClr val="dk1"/>
                </a:solidFill>
                <a:latin typeface="Times New Roman"/>
                <a:ea typeface="Times New Roman"/>
                <a:cs typeface="Times New Roman"/>
                <a:sym typeface="Times New Roman"/>
              </a:rPr>
              <a:t>3.Collaboration diagrams</a:t>
            </a:r>
            <a:endParaRPr/>
          </a:p>
          <a:p>
            <a:pPr marL="857250" marR="0" lvl="1" indent="-457200" algn="just" rtl="0">
              <a:lnSpc>
                <a:spcPct val="100000"/>
              </a:lnSpc>
              <a:spcBef>
                <a:spcPts val="100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Depicts how classes collaborate rather than the sequence of actions</a:t>
            </a:r>
            <a:endParaRPr/>
          </a:p>
          <a:p>
            <a:pPr marL="457200" marR="0" lvl="0" indent="-457200" algn="just" rtl="0">
              <a:lnSpc>
                <a:spcPct val="100000"/>
              </a:lnSpc>
              <a:spcBef>
                <a:spcPts val="1000"/>
              </a:spcBef>
              <a:spcAft>
                <a:spcPts val="0"/>
              </a:spcAft>
              <a:buClr>
                <a:schemeClr val="dk1"/>
              </a:buClr>
              <a:buSzPts val="2000"/>
              <a:buFont typeface="Arial"/>
              <a:buNone/>
            </a:pPr>
            <a:r>
              <a:rPr lang="en-US" sz="2000" b="1" i="0" u="none">
                <a:solidFill>
                  <a:schemeClr val="dk1"/>
                </a:solidFill>
                <a:latin typeface="Times New Roman"/>
                <a:ea typeface="Times New Roman"/>
                <a:cs typeface="Times New Roman"/>
                <a:sym typeface="Times New Roman"/>
              </a:rPr>
              <a:t>4. State chart diagram</a:t>
            </a:r>
            <a:endParaRPr/>
          </a:p>
          <a:p>
            <a:pPr marL="857250" marR="0" lvl="1" indent="-457200" algn="just" rtl="0">
              <a:lnSpc>
                <a:spcPct val="100000"/>
              </a:lnSpc>
              <a:spcBef>
                <a:spcPts val="100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To model various states that a particular object may go through during the execution of the application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9"/>
          <p:cNvSpPr txBox="1">
            <a:spLocks noGrp="1"/>
          </p:cNvSpPr>
          <p:nvPr>
            <p:ph type="title"/>
          </p:nvPr>
        </p:nvSpPr>
        <p:spPr>
          <a:xfrm>
            <a:off x="381000" y="228600"/>
            <a:ext cx="6705600" cy="762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Technical Architecture (contd..)</a:t>
            </a:r>
            <a:endParaRPr/>
          </a:p>
        </p:txBody>
      </p:sp>
      <p:sp>
        <p:nvSpPr>
          <p:cNvPr id="325" name="Google Shape;325;p49"/>
          <p:cNvSpPr txBox="1">
            <a:spLocks noGrp="1"/>
          </p:cNvSpPr>
          <p:nvPr>
            <p:ph type="body" idx="1"/>
          </p:nvPr>
        </p:nvSpPr>
        <p:spPr>
          <a:xfrm>
            <a:off x="762000" y="1143000"/>
            <a:ext cx="7696200" cy="3124200"/>
          </a:xfrm>
          <a:prstGeom prst="rect">
            <a:avLst/>
          </a:prstGeom>
          <a:noFill/>
          <a:ln>
            <a:noFill/>
          </a:ln>
        </p:spPr>
        <p:txBody>
          <a:bodyPr spcFirstLastPara="1" wrap="square" lIns="91425" tIns="45700" rIns="91425" bIns="45700" anchor="t" anchorCtr="0">
            <a:noAutofit/>
          </a:bodyPr>
          <a:lstStyle/>
          <a:p>
            <a:pPr marL="457200" marR="0" lvl="0" indent="-457200" algn="just" rtl="0">
              <a:lnSpc>
                <a:spcPct val="100000"/>
              </a:lnSpc>
              <a:spcBef>
                <a:spcPts val="0"/>
              </a:spcBef>
              <a:spcAft>
                <a:spcPts val="0"/>
              </a:spcAft>
              <a:buClr>
                <a:schemeClr val="dk1"/>
              </a:buClr>
              <a:buSzPts val="2400"/>
              <a:buFont typeface="Arial"/>
              <a:buNone/>
            </a:pPr>
            <a:r>
              <a:rPr lang="en-US" sz="2400" b="1" i="0" u="none">
                <a:solidFill>
                  <a:schemeClr val="dk1"/>
                </a:solidFill>
                <a:latin typeface="Times New Roman"/>
                <a:ea typeface="Times New Roman"/>
                <a:cs typeface="Times New Roman"/>
                <a:sym typeface="Times New Roman"/>
              </a:rPr>
              <a:t>Infrastructure Services Layer</a:t>
            </a:r>
            <a:endParaRPr sz="2400" b="0" i="0" u="none">
              <a:solidFill>
                <a:schemeClr val="dk1"/>
              </a:solidFill>
              <a:latin typeface="Times New Roman"/>
              <a:ea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Infrastructure services layer is the layer that provides the common services for all the other layers in an enterprise application so that all the designers and developers can use it in a uniform manner.</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This layer is also known as common services layer.</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50"/>
          <p:cNvSpPr txBox="1">
            <a:spLocks noGrp="1"/>
          </p:cNvSpPr>
          <p:nvPr>
            <p:ph type="title"/>
          </p:nvPr>
        </p:nvSpPr>
        <p:spPr>
          <a:xfrm>
            <a:off x="381000" y="228600"/>
            <a:ext cx="6705600" cy="762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Technical Architecture (contd..)</a:t>
            </a:r>
            <a:endParaRPr/>
          </a:p>
        </p:txBody>
      </p:sp>
      <p:pic>
        <p:nvPicPr>
          <p:cNvPr id="331" name="Google Shape;331;p50"/>
          <p:cNvPicPr preferRelativeResize="0">
            <a:picLocks noGrp="1"/>
          </p:cNvPicPr>
          <p:nvPr>
            <p:ph type="body" idx="1"/>
          </p:nvPr>
        </p:nvPicPr>
        <p:blipFill rotWithShape="1">
          <a:blip r:embed="rId3">
            <a:alphaModFix/>
          </a:blip>
          <a:srcRect/>
          <a:stretch/>
        </p:blipFill>
        <p:spPr>
          <a:xfrm>
            <a:off x="685800" y="2057400"/>
            <a:ext cx="7880350" cy="4419600"/>
          </a:xfrm>
          <a:prstGeom prst="rect">
            <a:avLst/>
          </a:prstGeom>
          <a:noFill/>
          <a:ln>
            <a:noFill/>
          </a:ln>
        </p:spPr>
      </p:pic>
      <p:sp>
        <p:nvSpPr>
          <p:cNvPr id="332" name="Google Shape;332;p50"/>
          <p:cNvSpPr txBox="1"/>
          <p:nvPr/>
        </p:nvSpPr>
        <p:spPr>
          <a:xfrm>
            <a:off x="2286000" y="1295400"/>
            <a:ext cx="5029200" cy="46196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400"/>
              <a:buFont typeface="Times New Roman"/>
              <a:buNone/>
            </a:pPr>
            <a:r>
              <a:rPr lang="en-US" sz="2400" b="1" i="0" u="none" strike="noStrike" cap="none">
                <a:solidFill>
                  <a:schemeClr val="dk1"/>
                </a:solidFill>
                <a:latin typeface="Times New Roman"/>
                <a:ea typeface="Times New Roman"/>
                <a:cs typeface="Times New Roman"/>
                <a:sym typeface="Times New Roman"/>
              </a:rPr>
              <a:t>Infrastructure Services Layer</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1"/>
          <p:cNvSpPr txBox="1">
            <a:spLocks noGrp="1"/>
          </p:cNvSpPr>
          <p:nvPr>
            <p:ph type="title"/>
          </p:nvPr>
        </p:nvSpPr>
        <p:spPr>
          <a:xfrm>
            <a:off x="381000" y="0"/>
            <a:ext cx="7086600" cy="990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Technical Architecture (contd..)</a:t>
            </a:r>
            <a:endParaRPr/>
          </a:p>
        </p:txBody>
      </p:sp>
      <p:sp>
        <p:nvSpPr>
          <p:cNvPr id="338" name="Google Shape;338;p51"/>
          <p:cNvSpPr txBox="1">
            <a:spLocks noGrp="1"/>
          </p:cNvSpPr>
          <p:nvPr>
            <p:ph type="body" idx="1"/>
          </p:nvPr>
        </p:nvSpPr>
        <p:spPr>
          <a:xfrm>
            <a:off x="685800" y="1143000"/>
            <a:ext cx="7467600" cy="3657600"/>
          </a:xfrm>
          <a:prstGeom prst="rect">
            <a:avLst/>
          </a:prstGeom>
          <a:noFill/>
          <a:ln>
            <a:noFill/>
          </a:ln>
        </p:spPr>
        <p:txBody>
          <a:bodyPr spcFirstLastPara="1" wrap="square" lIns="91425" tIns="45700" rIns="91425" bIns="45700" anchor="t" anchorCtr="0">
            <a:noAutofit/>
          </a:bodyPr>
          <a:lstStyle/>
          <a:p>
            <a:pPr marL="457200" marR="0" lvl="0" indent="-457200" algn="just" rtl="0">
              <a:lnSpc>
                <a:spcPct val="100000"/>
              </a:lnSpc>
              <a:spcBef>
                <a:spcPts val="0"/>
              </a:spcBef>
              <a:spcAft>
                <a:spcPts val="0"/>
              </a:spcAft>
              <a:buClr>
                <a:schemeClr val="dk1"/>
              </a:buClr>
              <a:buSzPts val="2400"/>
              <a:buFont typeface="Arial"/>
              <a:buNone/>
            </a:pPr>
            <a:r>
              <a:rPr lang="en-US" sz="2400" b="1" i="0" u="none" dirty="0">
                <a:solidFill>
                  <a:schemeClr val="dk1"/>
                </a:solidFill>
                <a:latin typeface="Times New Roman"/>
                <a:ea typeface="Times New Roman"/>
                <a:cs typeface="Times New Roman"/>
                <a:sym typeface="Times New Roman"/>
              </a:rPr>
              <a:t>Infrastructure Services Layer</a:t>
            </a:r>
            <a:endParaRPr dirty="0"/>
          </a:p>
          <a:p>
            <a:pPr marL="457200" marR="0" lvl="0" indent="-457200" algn="just" rtl="0">
              <a:lnSpc>
                <a:spcPct val="100000"/>
              </a:lnSpc>
              <a:spcBef>
                <a:spcPts val="1000"/>
              </a:spcBef>
              <a:spcAft>
                <a:spcPts val="0"/>
              </a:spcAft>
              <a:buClr>
                <a:schemeClr val="dk1"/>
              </a:buClr>
              <a:buSzPts val="2400"/>
              <a:buFont typeface="Arial"/>
              <a:buNone/>
            </a:pPr>
            <a:r>
              <a:rPr lang="en-US" sz="2400" b="1" i="0" u="none" dirty="0">
                <a:solidFill>
                  <a:schemeClr val="dk1"/>
                </a:solidFill>
                <a:latin typeface="Times New Roman"/>
                <a:ea typeface="Times New Roman"/>
                <a:cs typeface="Times New Roman"/>
                <a:sym typeface="Times New Roman"/>
              </a:rPr>
              <a:t>1. Logging</a:t>
            </a:r>
            <a:endParaRPr sz="2400" b="0" i="0" u="none" dirty="0">
              <a:solidFill>
                <a:schemeClr val="dk1"/>
              </a:solidFill>
              <a:latin typeface="Times New Roman"/>
              <a:ea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dirty="0">
                <a:solidFill>
                  <a:schemeClr val="dk1"/>
                </a:solidFill>
                <a:latin typeface="Times New Roman"/>
                <a:ea typeface="Times New Roman"/>
                <a:cs typeface="Times New Roman"/>
                <a:sym typeface="Times New Roman"/>
              </a:rPr>
              <a:t>Need for auditing and debugging purposes</a:t>
            </a:r>
            <a:endParaRPr dirty="0"/>
          </a:p>
          <a:p>
            <a:pPr marL="457200" marR="0" lvl="0" indent="-457200" algn="just" rtl="0">
              <a:lnSpc>
                <a:spcPct val="100000"/>
              </a:lnSpc>
              <a:spcBef>
                <a:spcPts val="1000"/>
              </a:spcBef>
              <a:spcAft>
                <a:spcPts val="0"/>
              </a:spcAft>
              <a:buClr>
                <a:schemeClr val="dk1"/>
              </a:buClr>
              <a:buSzPts val="2000"/>
              <a:buFont typeface="Arial"/>
              <a:buChar char="•"/>
            </a:pPr>
            <a:r>
              <a:rPr lang="en-US" sz="2000" b="0" i="0" u="none" dirty="0">
                <a:solidFill>
                  <a:schemeClr val="dk1"/>
                </a:solidFill>
                <a:latin typeface="Times New Roman"/>
                <a:ea typeface="Times New Roman"/>
                <a:cs typeface="Times New Roman"/>
                <a:sym typeface="Times New Roman"/>
              </a:rPr>
              <a:t>To keep track of usage of various resources by the users of an enterprise application</a:t>
            </a:r>
            <a:endParaRPr dirty="0"/>
          </a:p>
          <a:p>
            <a:pPr marL="457200" marR="0" lvl="0" indent="-457200" algn="just" rtl="0">
              <a:lnSpc>
                <a:spcPct val="100000"/>
              </a:lnSpc>
              <a:spcBef>
                <a:spcPts val="1000"/>
              </a:spcBef>
              <a:spcAft>
                <a:spcPts val="0"/>
              </a:spcAft>
              <a:buClr>
                <a:schemeClr val="dk1"/>
              </a:buClr>
              <a:buSzPts val="2000"/>
              <a:buFont typeface="Arial"/>
              <a:buChar char="•"/>
            </a:pPr>
            <a:r>
              <a:rPr lang="en-US" sz="2000" b="0" i="0" u="none" dirty="0" err="1">
                <a:solidFill>
                  <a:schemeClr val="dk1"/>
                </a:solidFill>
                <a:latin typeface="Times New Roman"/>
                <a:ea typeface="Times New Roman"/>
                <a:cs typeface="Times New Roman"/>
                <a:sym typeface="Times New Roman"/>
              </a:rPr>
              <a:t>Eg</a:t>
            </a:r>
            <a:r>
              <a:rPr lang="en-US" sz="2000" b="0" i="0" u="none" dirty="0">
                <a:solidFill>
                  <a:schemeClr val="dk1"/>
                </a:solidFill>
                <a:latin typeface="Times New Roman"/>
                <a:ea typeface="Times New Roman"/>
                <a:cs typeface="Times New Roman"/>
                <a:sym typeface="Times New Roman"/>
              </a:rPr>
              <a:t>: InitiateLoan use case logs events like getting the preapproved loan amount based on SSN, or saving the loan details after validation.</a:t>
            </a:r>
            <a:endParaRPr dirty="0"/>
          </a:p>
          <a:p>
            <a:pPr marL="457200" marR="0" lvl="0" indent="-457200" algn="just" rtl="0">
              <a:lnSpc>
                <a:spcPct val="100000"/>
              </a:lnSpc>
              <a:spcBef>
                <a:spcPts val="1000"/>
              </a:spcBef>
              <a:spcAft>
                <a:spcPts val="0"/>
              </a:spcAft>
              <a:buClr>
                <a:schemeClr val="dk1"/>
              </a:buClr>
              <a:buSzPts val="2000"/>
              <a:buFont typeface="Arial"/>
              <a:buChar char="•"/>
            </a:pPr>
            <a:r>
              <a:rPr lang="en-US" sz="2000" b="0" i="0" u="none" dirty="0" err="1">
                <a:solidFill>
                  <a:schemeClr val="dk1"/>
                </a:solidFill>
                <a:latin typeface="Times New Roman"/>
                <a:ea typeface="Times New Roman"/>
                <a:cs typeface="Times New Roman"/>
                <a:sym typeface="Times New Roman"/>
              </a:rPr>
              <a:t>LoMs</a:t>
            </a:r>
            <a:r>
              <a:rPr lang="en-US" sz="2000" b="0" i="0" u="none" dirty="0">
                <a:solidFill>
                  <a:schemeClr val="dk1"/>
                </a:solidFill>
                <a:latin typeface="Times New Roman"/>
                <a:ea typeface="Times New Roman"/>
                <a:cs typeface="Times New Roman"/>
                <a:sym typeface="Times New Roman"/>
              </a:rPr>
              <a:t> uses Log4J as underlying logging mechanism</a:t>
            </a:r>
            <a:endParaRPr dirty="0"/>
          </a:p>
          <a:p>
            <a:pPr marL="342900" marR="0" lvl="0" indent="-215900" algn="l" rtl="0">
              <a:spcBef>
                <a:spcPts val="1400"/>
              </a:spcBef>
              <a:spcAft>
                <a:spcPts val="0"/>
              </a:spcAft>
              <a:buClr>
                <a:schemeClr val="dk1"/>
              </a:buClr>
              <a:buSzPts val="2000"/>
              <a:buFont typeface="Arial"/>
              <a:buNone/>
            </a:pPr>
            <a:endParaRPr sz="2000" b="0" i="0" u="none" dirty="0">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6"/>
          <p:cNvSpPr txBox="1">
            <a:spLocks noGrp="1"/>
          </p:cNvSpPr>
          <p:nvPr>
            <p:ph type="title"/>
          </p:nvPr>
        </p:nvSpPr>
        <p:spPr>
          <a:xfrm>
            <a:off x="304800" y="381000"/>
            <a:ext cx="7086600" cy="685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Enterprise Architecture</a:t>
            </a:r>
            <a:endParaRPr/>
          </a:p>
        </p:txBody>
      </p:sp>
      <p:sp>
        <p:nvSpPr>
          <p:cNvPr id="107" name="Google Shape;107;p16"/>
          <p:cNvSpPr txBox="1">
            <a:spLocks noGrp="1"/>
          </p:cNvSpPr>
          <p:nvPr>
            <p:ph type="body" idx="1"/>
          </p:nvPr>
        </p:nvSpPr>
        <p:spPr>
          <a:xfrm>
            <a:off x="533400" y="1219200"/>
            <a:ext cx="7924800" cy="5638800"/>
          </a:xfrm>
          <a:prstGeom prst="rect">
            <a:avLst/>
          </a:prstGeom>
          <a:noFill/>
          <a:ln>
            <a:noFill/>
          </a:ln>
        </p:spPr>
        <p:txBody>
          <a:bodyPr spcFirstLastPara="1" wrap="square" lIns="91425" tIns="45700" rIns="91425" bIns="45700" anchor="t" anchorCtr="0">
            <a:noAutofit/>
          </a:bodyPr>
          <a:lstStyle/>
          <a:p>
            <a:pPr marL="457200" marR="0" lvl="0" indent="-457200" algn="just" rtl="0">
              <a:lnSpc>
                <a:spcPct val="100000"/>
              </a:lnSpc>
              <a:spcBef>
                <a:spcPts val="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An Enterprise Application consists of data, users  and business applications which interact with each other.</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An enterprise can be represented as </a:t>
            </a:r>
            <a:r>
              <a:rPr lang="en-US" sz="2000" b="0" i="0" u="none">
                <a:solidFill>
                  <a:srgbClr val="FF0000"/>
                </a:solidFill>
                <a:latin typeface="Times New Roman"/>
                <a:ea typeface="Times New Roman"/>
                <a:cs typeface="Times New Roman"/>
                <a:sym typeface="Times New Roman"/>
              </a:rPr>
              <a:t>enterprise triangle</a:t>
            </a:r>
            <a:r>
              <a:rPr lang="en-US" sz="2000" b="0" i="0" u="none">
                <a:solidFill>
                  <a:schemeClr val="dk1"/>
                </a:solidFill>
                <a:latin typeface="Times New Roman"/>
                <a:ea typeface="Times New Roman"/>
                <a:cs typeface="Times New Roman"/>
                <a:sym typeface="Times New Roman"/>
              </a:rPr>
              <a:t> that represent the coexistence of users, business applications and data their interactions</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1" i="0" u="sng">
                <a:solidFill>
                  <a:schemeClr val="dk1"/>
                </a:solidFill>
                <a:latin typeface="Times New Roman"/>
                <a:ea typeface="Times New Roman"/>
                <a:cs typeface="Times New Roman"/>
                <a:sym typeface="Times New Roman"/>
              </a:rPr>
              <a:t>Enterprise Triangle</a:t>
            </a:r>
            <a:endParaRPr/>
          </a:p>
          <a:p>
            <a:pPr marL="457200" marR="0" lvl="0" indent="-330200" algn="just" rtl="0">
              <a:lnSpc>
                <a:spcPct val="100000"/>
              </a:lnSpc>
              <a:spcBef>
                <a:spcPts val="10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457200" marR="0" lvl="0" indent="-330200" algn="just" rtl="0">
              <a:lnSpc>
                <a:spcPct val="100000"/>
              </a:lnSpc>
              <a:spcBef>
                <a:spcPts val="10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342900" marR="0" lvl="0" indent="-215900" algn="l" rtl="0">
              <a:spcBef>
                <a:spcPts val="14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p:txBody>
      </p:sp>
      <p:pic>
        <p:nvPicPr>
          <p:cNvPr id="108" name="Google Shape;108;p16" descr="C:\Users\USER\Downloads\New Doc 08-18-2023 10.57.jpg"/>
          <p:cNvPicPr preferRelativeResize="0"/>
          <p:nvPr/>
        </p:nvPicPr>
        <p:blipFill rotWithShape="1">
          <a:blip r:embed="rId3">
            <a:alphaModFix/>
          </a:blip>
          <a:srcRect l="27801" t="35714" r="31990" b="30561"/>
          <a:stretch/>
        </p:blipFill>
        <p:spPr>
          <a:xfrm>
            <a:off x="2362200" y="3581400"/>
            <a:ext cx="4343400" cy="32766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2"/>
          <p:cNvSpPr txBox="1">
            <a:spLocks noGrp="1"/>
          </p:cNvSpPr>
          <p:nvPr>
            <p:ph type="title"/>
          </p:nvPr>
        </p:nvSpPr>
        <p:spPr>
          <a:xfrm>
            <a:off x="304800" y="228600"/>
            <a:ext cx="7086600" cy="685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Technical Architecture (contd..)</a:t>
            </a:r>
            <a:endParaRPr/>
          </a:p>
        </p:txBody>
      </p:sp>
      <p:sp>
        <p:nvSpPr>
          <p:cNvPr id="344" name="Google Shape;344;p52"/>
          <p:cNvSpPr txBox="1">
            <a:spLocks noGrp="1"/>
          </p:cNvSpPr>
          <p:nvPr>
            <p:ph type="body" idx="1"/>
          </p:nvPr>
        </p:nvSpPr>
        <p:spPr>
          <a:xfrm>
            <a:off x="609600" y="1219200"/>
            <a:ext cx="7924800" cy="5334000"/>
          </a:xfrm>
          <a:prstGeom prst="rect">
            <a:avLst/>
          </a:prstGeom>
          <a:noFill/>
          <a:ln>
            <a:noFill/>
          </a:ln>
        </p:spPr>
        <p:txBody>
          <a:bodyPr spcFirstLastPara="1" wrap="square" lIns="91425" tIns="45700" rIns="91425" bIns="45700" anchor="t" anchorCtr="0">
            <a:noAutofit/>
          </a:bodyPr>
          <a:lstStyle/>
          <a:p>
            <a:pPr marL="457200" marR="0" lvl="0" indent="-457200" algn="just" rtl="0">
              <a:lnSpc>
                <a:spcPct val="100000"/>
              </a:lnSpc>
              <a:spcBef>
                <a:spcPts val="0"/>
              </a:spcBef>
              <a:spcAft>
                <a:spcPts val="0"/>
              </a:spcAft>
              <a:buClr>
                <a:schemeClr val="dk1"/>
              </a:buClr>
              <a:buSzPts val="2400"/>
              <a:buFont typeface="Arial"/>
              <a:buNone/>
            </a:pPr>
            <a:r>
              <a:rPr lang="en-US" sz="2400" b="1" i="0" u="none" dirty="0">
                <a:solidFill>
                  <a:schemeClr val="dk1"/>
                </a:solidFill>
                <a:latin typeface="Times New Roman"/>
                <a:ea typeface="Times New Roman"/>
                <a:cs typeface="Times New Roman"/>
                <a:sym typeface="Times New Roman"/>
              </a:rPr>
              <a:t>Infrastructure Services Layer</a:t>
            </a:r>
            <a:endParaRPr dirty="0"/>
          </a:p>
          <a:p>
            <a:pPr marL="457200" marR="0" lvl="0" indent="-457200" algn="just" rtl="0">
              <a:lnSpc>
                <a:spcPct val="100000"/>
              </a:lnSpc>
              <a:spcBef>
                <a:spcPts val="1000"/>
              </a:spcBef>
              <a:spcAft>
                <a:spcPts val="0"/>
              </a:spcAft>
              <a:buClr>
                <a:schemeClr val="dk1"/>
              </a:buClr>
              <a:buSzPts val="2400"/>
              <a:buFont typeface="Arial"/>
              <a:buNone/>
            </a:pPr>
            <a:r>
              <a:rPr lang="en-US" sz="2400" b="1" i="0" u="none" dirty="0">
                <a:solidFill>
                  <a:schemeClr val="dk1"/>
                </a:solidFill>
                <a:latin typeface="Times New Roman"/>
                <a:ea typeface="Times New Roman"/>
                <a:cs typeface="Times New Roman"/>
                <a:sym typeface="Times New Roman"/>
              </a:rPr>
              <a:t>2. Caching</a:t>
            </a:r>
            <a:endParaRPr sz="2400" b="0" i="0" u="none" dirty="0">
              <a:solidFill>
                <a:schemeClr val="dk1"/>
              </a:solidFill>
              <a:latin typeface="Times New Roman"/>
              <a:ea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dirty="0">
                <a:solidFill>
                  <a:schemeClr val="dk1"/>
                </a:solidFill>
                <a:latin typeface="Times New Roman"/>
                <a:ea typeface="Times New Roman"/>
                <a:cs typeface="Times New Roman"/>
                <a:sym typeface="Times New Roman"/>
              </a:rPr>
              <a:t>Technique for improving the performance of an application</a:t>
            </a:r>
            <a:endParaRPr dirty="0"/>
          </a:p>
          <a:p>
            <a:pPr marL="457200" marR="0" lvl="0" indent="-457200" algn="just" rtl="0">
              <a:lnSpc>
                <a:spcPct val="100000"/>
              </a:lnSpc>
              <a:spcBef>
                <a:spcPts val="1000"/>
              </a:spcBef>
              <a:spcAft>
                <a:spcPts val="0"/>
              </a:spcAft>
              <a:buClr>
                <a:schemeClr val="dk1"/>
              </a:buClr>
              <a:buSzPts val="2000"/>
              <a:buFont typeface="Arial"/>
              <a:buChar char="•"/>
            </a:pPr>
            <a:r>
              <a:rPr lang="en-US" sz="2000" b="0" i="0" u="none" dirty="0">
                <a:solidFill>
                  <a:schemeClr val="dk1"/>
                </a:solidFill>
                <a:latin typeface="Times New Roman"/>
                <a:ea typeface="Times New Roman"/>
                <a:cs typeface="Times New Roman"/>
                <a:sym typeface="Times New Roman"/>
              </a:rPr>
              <a:t>It involves bringing frequently used data to the high speed primary memory from the secondary store where it is persisted so that the application can readily access it.</a:t>
            </a:r>
            <a:endParaRPr dirty="0"/>
          </a:p>
          <a:p>
            <a:pPr marL="457200" marR="0" lvl="0" indent="-457200" algn="just" rtl="0">
              <a:lnSpc>
                <a:spcPct val="100000"/>
              </a:lnSpc>
              <a:spcBef>
                <a:spcPts val="1000"/>
              </a:spcBef>
              <a:spcAft>
                <a:spcPts val="0"/>
              </a:spcAft>
              <a:buClr>
                <a:schemeClr val="dk1"/>
              </a:buClr>
              <a:buSzPts val="2000"/>
              <a:buFont typeface="Arial"/>
              <a:buChar char="•"/>
            </a:pPr>
            <a:r>
              <a:rPr lang="en-US" sz="2000" b="0" i="0" u="none" dirty="0">
                <a:solidFill>
                  <a:schemeClr val="dk1"/>
                </a:solidFill>
                <a:latin typeface="Times New Roman"/>
                <a:ea typeface="Times New Roman"/>
                <a:cs typeface="Times New Roman"/>
                <a:sym typeface="Times New Roman"/>
              </a:rPr>
              <a:t>Approaches</a:t>
            </a:r>
            <a:endParaRPr dirty="0"/>
          </a:p>
          <a:p>
            <a:pPr marL="857250" marR="0" lvl="1" indent="-457200" algn="just" rtl="0">
              <a:lnSpc>
                <a:spcPct val="100000"/>
              </a:lnSpc>
              <a:spcBef>
                <a:spcPts val="1000"/>
              </a:spcBef>
              <a:spcAft>
                <a:spcPts val="0"/>
              </a:spcAft>
              <a:buClr>
                <a:schemeClr val="dk1"/>
              </a:buClr>
              <a:buSzPts val="2000"/>
              <a:buFont typeface="Arial"/>
              <a:buNone/>
            </a:pPr>
            <a:r>
              <a:rPr lang="en-US" sz="2000" b="1" i="0" u="none" strike="noStrike" cap="none" dirty="0">
                <a:solidFill>
                  <a:schemeClr val="dk1"/>
                </a:solidFill>
                <a:latin typeface="Times New Roman"/>
                <a:ea typeface="Times New Roman"/>
                <a:cs typeface="Times New Roman"/>
                <a:sym typeface="Times New Roman"/>
              </a:rPr>
              <a:t>     1. Pre-fetch</a:t>
            </a:r>
            <a:endParaRPr dirty="0"/>
          </a:p>
          <a:p>
            <a:pPr marL="1257300" marR="0" lvl="2" indent="-457200" algn="just" rtl="0">
              <a:lnSpc>
                <a:spcPct val="100000"/>
              </a:lnSpc>
              <a:spcBef>
                <a:spcPts val="1000"/>
              </a:spcBef>
              <a:spcAft>
                <a:spcPts val="0"/>
              </a:spcAft>
              <a:buClr>
                <a:schemeClr val="dk1"/>
              </a:buClr>
              <a:buSzPts val="2000"/>
              <a:buFont typeface="Arial"/>
              <a:buChar char="•"/>
            </a:pPr>
            <a:r>
              <a:rPr lang="en-US" sz="2000" b="0" i="0" u="none" strike="noStrike" cap="none" dirty="0">
                <a:solidFill>
                  <a:schemeClr val="dk1"/>
                </a:solidFill>
                <a:latin typeface="Times New Roman"/>
                <a:ea typeface="Times New Roman"/>
                <a:cs typeface="Times New Roman"/>
                <a:sym typeface="Times New Roman"/>
              </a:rPr>
              <a:t>Pre-fetch the data at application startup and store it in the cache</a:t>
            </a:r>
            <a:endParaRPr dirty="0"/>
          </a:p>
          <a:p>
            <a:pPr marL="857250" marR="0" lvl="1" indent="-457200" algn="just" rtl="0">
              <a:lnSpc>
                <a:spcPct val="100000"/>
              </a:lnSpc>
              <a:spcBef>
                <a:spcPts val="1000"/>
              </a:spcBef>
              <a:spcAft>
                <a:spcPts val="0"/>
              </a:spcAft>
              <a:buClr>
                <a:schemeClr val="dk1"/>
              </a:buClr>
              <a:buSzPts val="2000"/>
              <a:buFont typeface="Arial"/>
              <a:buNone/>
            </a:pPr>
            <a:r>
              <a:rPr lang="en-US" sz="2000" b="0" i="0" u="none" strike="noStrike" cap="none" dirty="0">
                <a:solidFill>
                  <a:schemeClr val="dk1"/>
                </a:solidFill>
                <a:latin typeface="Times New Roman"/>
                <a:ea typeface="Times New Roman"/>
                <a:cs typeface="Times New Roman"/>
                <a:sym typeface="Times New Roman"/>
              </a:rPr>
              <a:t>      </a:t>
            </a:r>
            <a:r>
              <a:rPr lang="en-US" sz="2000" b="1" i="0" u="none" strike="noStrike" cap="none" dirty="0">
                <a:solidFill>
                  <a:schemeClr val="dk1"/>
                </a:solidFill>
                <a:latin typeface="Times New Roman"/>
                <a:ea typeface="Times New Roman"/>
                <a:cs typeface="Times New Roman"/>
                <a:sym typeface="Times New Roman"/>
              </a:rPr>
              <a:t>2. Lazy loading</a:t>
            </a:r>
            <a:endParaRPr dirty="0"/>
          </a:p>
          <a:p>
            <a:pPr marL="1257300" marR="0" lvl="2" indent="-457200" algn="just" rtl="0">
              <a:lnSpc>
                <a:spcPct val="100000"/>
              </a:lnSpc>
              <a:spcBef>
                <a:spcPts val="1000"/>
              </a:spcBef>
              <a:spcAft>
                <a:spcPts val="0"/>
              </a:spcAft>
              <a:buClr>
                <a:schemeClr val="dk1"/>
              </a:buClr>
              <a:buSzPts val="2000"/>
              <a:buFont typeface="Arial"/>
              <a:buChar char="•"/>
            </a:pPr>
            <a:r>
              <a:rPr lang="en-US" sz="2000" b="0" i="0" u="none" strike="noStrike" cap="none" dirty="0">
                <a:solidFill>
                  <a:schemeClr val="dk1"/>
                </a:solidFill>
                <a:latin typeface="Times New Roman"/>
                <a:ea typeface="Times New Roman"/>
                <a:cs typeface="Times New Roman"/>
                <a:sym typeface="Times New Roman"/>
              </a:rPr>
              <a:t>The data is retrieved from the data source at the time of the first request, and thereafter the data may remain stored in the cache</a:t>
            </a:r>
            <a:endParaRPr dirty="0"/>
          </a:p>
          <a:p>
            <a:pPr marL="457200" marR="0" lvl="0" indent="-457200" algn="just" rtl="0">
              <a:lnSpc>
                <a:spcPct val="100000"/>
              </a:lnSpc>
              <a:spcBef>
                <a:spcPts val="1000"/>
              </a:spcBef>
              <a:spcAft>
                <a:spcPts val="0"/>
              </a:spcAft>
              <a:buClr>
                <a:schemeClr val="dk1"/>
              </a:buClr>
              <a:buSzPts val="2000"/>
              <a:buFont typeface="Arial"/>
              <a:buChar char="•"/>
            </a:pPr>
            <a:r>
              <a:rPr lang="en-US" sz="2000" b="0" i="0" u="none" dirty="0">
                <a:solidFill>
                  <a:schemeClr val="dk1"/>
                </a:solidFill>
                <a:latin typeface="Times New Roman"/>
                <a:ea typeface="Times New Roman"/>
                <a:cs typeface="Times New Roman"/>
                <a:sym typeface="Times New Roman"/>
              </a:rPr>
              <a:t>In </a:t>
            </a:r>
            <a:r>
              <a:rPr lang="en-US" sz="2000" b="0" i="0" u="none" dirty="0" err="1">
                <a:solidFill>
                  <a:schemeClr val="dk1"/>
                </a:solidFill>
                <a:latin typeface="Times New Roman"/>
                <a:ea typeface="Times New Roman"/>
                <a:cs typeface="Times New Roman"/>
                <a:sym typeface="Times New Roman"/>
              </a:rPr>
              <a:t>LoMS</a:t>
            </a:r>
            <a:r>
              <a:rPr lang="en-US" sz="2000" b="0" i="0" u="none" dirty="0">
                <a:solidFill>
                  <a:schemeClr val="dk1"/>
                </a:solidFill>
                <a:latin typeface="Times New Roman"/>
                <a:ea typeface="Times New Roman"/>
                <a:cs typeface="Times New Roman"/>
                <a:sym typeface="Times New Roman"/>
              </a:rPr>
              <a:t>, </a:t>
            </a:r>
            <a:r>
              <a:rPr lang="en-US" sz="2000" b="0" i="0" u="none" dirty="0" err="1">
                <a:solidFill>
                  <a:schemeClr val="dk1"/>
                </a:solidFill>
                <a:latin typeface="Times New Roman"/>
                <a:ea typeface="Times New Roman"/>
                <a:cs typeface="Times New Roman"/>
                <a:sym typeface="Times New Roman"/>
              </a:rPr>
              <a:t>Jboss</a:t>
            </a:r>
            <a:r>
              <a:rPr lang="en-US" sz="2000" b="0" i="0" u="none" dirty="0">
                <a:solidFill>
                  <a:schemeClr val="dk1"/>
                </a:solidFill>
                <a:latin typeface="Times New Roman"/>
                <a:ea typeface="Times New Roman"/>
                <a:cs typeface="Times New Roman"/>
                <a:sym typeface="Times New Roman"/>
              </a:rPr>
              <a:t> caching is used</a:t>
            </a:r>
            <a:endParaRP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3"/>
          <p:cNvSpPr txBox="1">
            <a:spLocks noGrp="1"/>
          </p:cNvSpPr>
          <p:nvPr>
            <p:ph type="title"/>
          </p:nvPr>
        </p:nvSpPr>
        <p:spPr>
          <a:xfrm>
            <a:off x="381000" y="304800"/>
            <a:ext cx="7086600" cy="762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Technical Architecture (contd..)</a:t>
            </a:r>
            <a:endParaRPr/>
          </a:p>
        </p:txBody>
      </p:sp>
      <p:sp>
        <p:nvSpPr>
          <p:cNvPr id="350" name="Google Shape;350;p53"/>
          <p:cNvSpPr txBox="1">
            <a:spLocks noGrp="1"/>
          </p:cNvSpPr>
          <p:nvPr>
            <p:ph type="body" idx="1"/>
          </p:nvPr>
        </p:nvSpPr>
        <p:spPr>
          <a:xfrm>
            <a:off x="762000" y="1295400"/>
            <a:ext cx="7620000" cy="4838700"/>
          </a:xfrm>
          <a:prstGeom prst="rect">
            <a:avLst/>
          </a:prstGeom>
          <a:noFill/>
          <a:ln>
            <a:noFill/>
          </a:ln>
        </p:spPr>
        <p:txBody>
          <a:bodyPr spcFirstLastPara="1" wrap="square" lIns="91425" tIns="45700" rIns="91425" bIns="45700" anchor="t" anchorCtr="0">
            <a:noAutofit/>
          </a:bodyPr>
          <a:lstStyle/>
          <a:p>
            <a:pPr marL="457200" marR="0" lvl="0" indent="-457200" algn="just" rtl="0">
              <a:lnSpc>
                <a:spcPct val="100000"/>
              </a:lnSpc>
              <a:spcBef>
                <a:spcPts val="0"/>
              </a:spcBef>
              <a:spcAft>
                <a:spcPts val="0"/>
              </a:spcAft>
              <a:buClr>
                <a:schemeClr val="dk1"/>
              </a:buClr>
              <a:buSzPts val="2400"/>
              <a:buFont typeface="Arial"/>
              <a:buNone/>
            </a:pPr>
            <a:r>
              <a:rPr lang="en-US" sz="2400" b="1" i="0" u="none">
                <a:solidFill>
                  <a:schemeClr val="dk1"/>
                </a:solidFill>
                <a:latin typeface="Times New Roman"/>
                <a:ea typeface="Times New Roman"/>
                <a:cs typeface="Times New Roman"/>
                <a:sym typeface="Times New Roman"/>
              </a:rPr>
              <a:t>Infrastructure Services Layer</a:t>
            </a:r>
            <a:endParaRPr/>
          </a:p>
          <a:p>
            <a:pPr marL="457200" marR="0" lvl="0" indent="-457200" algn="just" rtl="0">
              <a:lnSpc>
                <a:spcPct val="100000"/>
              </a:lnSpc>
              <a:spcBef>
                <a:spcPts val="1000"/>
              </a:spcBef>
              <a:spcAft>
                <a:spcPts val="0"/>
              </a:spcAft>
              <a:buClr>
                <a:schemeClr val="dk1"/>
              </a:buClr>
              <a:buSzPts val="2400"/>
              <a:buFont typeface="Arial"/>
              <a:buNone/>
            </a:pPr>
            <a:r>
              <a:rPr lang="en-US" sz="2400" b="1" i="0" u="none">
                <a:solidFill>
                  <a:schemeClr val="dk1"/>
                </a:solidFill>
                <a:latin typeface="Times New Roman"/>
                <a:ea typeface="Times New Roman"/>
                <a:cs typeface="Times New Roman"/>
                <a:sym typeface="Times New Roman"/>
              </a:rPr>
              <a:t>3. Security</a:t>
            </a:r>
            <a:endParaRPr sz="2400" b="0" i="0" u="none">
              <a:solidFill>
                <a:schemeClr val="dk1"/>
              </a:solidFill>
              <a:latin typeface="Times New Roman"/>
              <a:ea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AAA security requirements</a:t>
            </a:r>
            <a:endParaRPr/>
          </a:p>
          <a:p>
            <a:pPr marL="857250" marR="0" lvl="1" indent="-457200" algn="just" rtl="0">
              <a:lnSpc>
                <a:spcPct val="100000"/>
              </a:lnSpc>
              <a:spcBef>
                <a:spcPts val="1000"/>
              </a:spcBef>
              <a:spcAft>
                <a:spcPts val="0"/>
              </a:spcAft>
              <a:buClr>
                <a:schemeClr val="dk1"/>
              </a:buClr>
              <a:buSzPts val="2000"/>
              <a:buFont typeface="Calibri"/>
              <a:buAutoNum type="arabicPeriod"/>
            </a:pPr>
            <a:r>
              <a:rPr lang="en-US" sz="2000" b="0" i="0" u="none" strike="noStrike" cap="none">
                <a:solidFill>
                  <a:schemeClr val="dk1"/>
                </a:solidFill>
                <a:latin typeface="Times New Roman"/>
                <a:ea typeface="Times New Roman"/>
                <a:cs typeface="Times New Roman"/>
                <a:sym typeface="Times New Roman"/>
              </a:rPr>
              <a:t>Authentication</a:t>
            </a:r>
            <a:endParaRPr/>
          </a:p>
          <a:p>
            <a:pPr marL="857250" marR="0" lvl="1" indent="-457200" algn="just" rtl="0">
              <a:lnSpc>
                <a:spcPct val="100000"/>
              </a:lnSpc>
              <a:spcBef>
                <a:spcPts val="1000"/>
              </a:spcBef>
              <a:spcAft>
                <a:spcPts val="0"/>
              </a:spcAft>
              <a:buClr>
                <a:schemeClr val="dk1"/>
              </a:buClr>
              <a:buSzPts val="2000"/>
              <a:buFont typeface="Calibri"/>
              <a:buAutoNum type="arabicPeriod"/>
            </a:pPr>
            <a:r>
              <a:rPr lang="en-US" sz="2000" b="0" i="0" u="none" strike="noStrike" cap="none">
                <a:solidFill>
                  <a:schemeClr val="dk1"/>
                </a:solidFill>
                <a:latin typeface="Times New Roman"/>
                <a:ea typeface="Times New Roman"/>
                <a:cs typeface="Times New Roman"/>
                <a:sym typeface="Times New Roman"/>
              </a:rPr>
              <a:t>Authorization</a:t>
            </a:r>
            <a:endParaRPr/>
          </a:p>
          <a:p>
            <a:pPr marL="857250" marR="0" lvl="1" indent="-457200" algn="just" rtl="0">
              <a:lnSpc>
                <a:spcPct val="100000"/>
              </a:lnSpc>
              <a:spcBef>
                <a:spcPts val="1000"/>
              </a:spcBef>
              <a:spcAft>
                <a:spcPts val="0"/>
              </a:spcAft>
              <a:buClr>
                <a:schemeClr val="dk1"/>
              </a:buClr>
              <a:buSzPts val="2000"/>
              <a:buFont typeface="Calibri"/>
              <a:buAutoNum type="arabicPeriod"/>
            </a:pPr>
            <a:r>
              <a:rPr lang="en-US" sz="2000" b="0" i="0" u="none" strike="noStrike" cap="none">
                <a:solidFill>
                  <a:schemeClr val="dk1"/>
                </a:solidFill>
                <a:latin typeface="Times New Roman"/>
                <a:ea typeface="Times New Roman"/>
                <a:cs typeface="Times New Roman"/>
                <a:sym typeface="Times New Roman"/>
              </a:rPr>
              <a:t>Auditing</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Single sign-on (SSO) to eliminate the need for multiple authentications of the same user</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In LoMS, Java Open Single Sign-On (JOSSO) is used</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4"/>
          <p:cNvSpPr txBox="1">
            <a:spLocks noGrp="1"/>
          </p:cNvSpPr>
          <p:nvPr>
            <p:ph type="title"/>
          </p:nvPr>
        </p:nvSpPr>
        <p:spPr>
          <a:xfrm>
            <a:off x="381000" y="304800"/>
            <a:ext cx="7086600" cy="762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Technical Architecture (contd..)</a:t>
            </a:r>
            <a:endParaRPr/>
          </a:p>
        </p:txBody>
      </p:sp>
      <p:sp>
        <p:nvSpPr>
          <p:cNvPr id="356" name="Google Shape;356;p54"/>
          <p:cNvSpPr txBox="1">
            <a:spLocks noGrp="1"/>
          </p:cNvSpPr>
          <p:nvPr>
            <p:ph type="body" idx="1"/>
          </p:nvPr>
        </p:nvSpPr>
        <p:spPr>
          <a:xfrm>
            <a:off x="762000" y="1066800"/>
            <a:ext cx="7620000" cy="5067300"/>
          </a:xfrm>
          <a:prstGeom prst="rect">
            <a:avLst/>
          </a:prstGeom>
          <a:noFill/>
          <a:ln>
            <a:noFill/>
          </a:ln>
        </p:spPr>
        <p:txBody>
          <a:bodyPr spcFirstLastPara="1" wrap="square" lIns="91425" tIns="45700" rIns="91425" bIns="45700" anchor="t" anchorCtr="0">
            <a:noAutofit/>
          </a:bodyPr>
          <a:lstStyle/>
          <a:p>
            <a:pPr marL="457200" marR="0" lvl="0" indent="-457200" algn="just" rtl="0">
              <a:lnSpc>
                <a:spcPct val="100000"/>
              </a:lnSpc>
              <a:spcBef>
                <a:spcPts val="0"/>
              </a:spcBef>
              <a:spcAft>
                <a:spcPts val="0"/>
              </a:spcAft>
              <a:buClr>
                <a:schemeClr val="dk1"/>
              </a:buClr>
              <a:buSzPts val="2400"/>
              <a:buFont typeface="Arial"/>
              <a:buNone/>
            </a:pPr>
            <a:r>
              <a:rPr lang="en-US" sz="2400" b="1" i="0" u="none" dirty="0">
                <a:solidFill>
                  <a:schemeClr val="dk1"/>
                </a:solidFill>
                <a:latin typeface="Times New Roman"/>
                <a:ea typeface="Times New Roman"/>
                <a:cs typeface="Times New Roman"/>
                <a:sym typeface="Times New Roman"/>
              </a:rPr>
              <a:t>Infrastructure Services Layer</a:t>
            </a:r>
            <a:endParaRPr dirty="0"/>
          </a:p>
          <a:p>
            <a:pPr marL="457200" marR="0" lvl="0" indent="-457200" algn="just" rtl="0">
              <a:lnSpc>
                <a:spcPct val="100000"/>
              </a:lnSpc>
              <a:spcBef>
                <a:spcPts val="1000"/>
              </a:spcBef>
              <a:spcAft>
                <a:spcPts val="0"/>
              </a:spcAft>
              <a:buClr>
                <a:schemeClr val="dk1"/>
              </a:buClr>
              <a:buSzPts val="2400"/>
              <a:buFont typeface="Arial"/>
              <a:buNone/>
            </a:pPr>
            <a:r>
              <a:rPr lang="en-US" sz="2400" b="1" i="0" u="none" dirty="0">
                <a:solidFill>
                  <a:schemeClr val="dk1"/>
                </a:solidFill>
                <a:latin typeface="Times New Roman"/>
                <a:ea typeface="Times New Roman"/>
                <a:cs typeface="Times New Roman"/>
                <a:sym typeface="Times New Roman"/>
              </a:rPr>
              <a:t>4. Exception handling</a:t>
            </a:r>
            <a:endParaRPr dirty="0"/>
          </a:p>
          <a:p>
            <a:pPr marL="457200" marR="0" lvl="0" indent="-457200" algn="just" rtl="0">
              <a:lnSpc>
                <a:spcPct val="100000"/>
              </a:lnSpc>
              <a:spcBef>
                <a:spcPts val="1000"/>
              </a:spcBef>
              <a:spcAft>
                <a:spcPts val="0"/>
              </a:spcAft>
              <a:buClr>
                <a:schemeClr val="dk1"/>
              </a:buClr>
              <a:buSzPts val="2000"/>
              <a:buFont typeface="Arial"/>
              <a:buChar char="•"/>
            </a:pPr>
            <a:r>
              <a:rPr lang="en-US" sz="2000" b="0" i="0" u="none" dirty="0">
                <a:solidFill>
                  <a:schemeClr val="dk1"/>
                </a:solidFill>
                <a:latin typeface="Times New Roman"/>
                <a:ea typeface="Times New Roman"/>
                <a:cs typeface="Times New Roman"/>
                <a:sym typeface="Times New Roman"/>
              </a:rPr>
              <a:t>Exceptions occur when normal flow of program instructions is disrupted due to an event</a:t>
            </a:r>
            <a:endParaRPr dirty="0"/>
          </a:p>
          <a:p>
            <a:pPr marL="457200" marR="0" lvl="0" indent="-457200" algn="just" rtl="0">
              <a:lnSpc>
                <a:spcPct val="100000"/>
              </a:lnSpc>
              <a:spcBef>
                <a:spcPts val="1000"/>
              </a:spcBef>
              <a:spcAft>
                <a:spcPts val="0"/>
              </a:spcAft>
              <a:buClr>
                <a:schemeClr val="dk1"/>
              </a:buClr>
              <a:buSzPts val="2000"/>
              <a:buFont typeface="Arial"/>
              <a:buChar char="•"/>
            </a:pPr>
            <a:r>
              <a:rPr lang="en-US" sz="2000" b="0" i="0" u="none" dirty="0">
                <a:solidFill>
                  <a:schemeClr val="dk1"/>
                </a:solidFill>
                <a:latin typeface="Times New Roman"/>
                <a:ea typeface="Times New Roman"/>
                <a:cs typeface="Times New Roman"/>
                <a:sym typeface="Times New Roman"/>
              </a:rPr>
              <a:t>Exception handling mechanisms</a:t>
            </a:r>
            <a:endParaRPr dirty="0"/>
          </a:p>
          <a:p>
            <a:pPr marL="857250" marR="0" lvl="1" indent="-457200" algn="just" rtl="0">
              <a:lnSpc>
                <a:spcPct val="100000"/>
              </a:lnSpc>
              <a:spcBef>
                <a:spcPts val="1000"/>
              </a:spcBef>
              <a:spcAft>
                <a:spcPts val="0"/>
              </a:spcAft>
              <a:buClr>
                <a:schemeClr val="dk1"/>
              </a:buClr>
              <a:buSzPts val="2000"/>
              <a:buFont typeface="Calibri"/>
              <a:buAutoNum type="arabicPeriod"/>
            </a:pPr>
            <a:r>
              <a:rPr lang="en-US" sz="2000" b="0" i="0" u="none" strike="noStrike" cap="none" dirty="0">
                <a:solidFill>
                  <a:schemeClr val="dk1"/>
                </a:solidFill>
                <a:latin typeface="Times New Roman"/>
                <a:ea typeface="Times New Roman"/>
                <a:cs typeface="Times New Roman"/>
                <a:sym typeface="Times New Roman"/>
              </a:rPr>
              <a:t>User defined exceptions</a:t>
            </a:r>
            <a:endParaRPr dirty="0"/>
          </a:p>
          <a:p>
            <a:pPr marL="857250" marR="0" lvl="1" indent="-457200" algn="just" rtl="0">
              <a:lnSpc>
                <a:spcPct val="100000"/>
              </a:lnSpc>
              <a:spcBef>
                <a:spcPts val="1000"/>
              </a:spcBef>
              <a:spcAft>
                <a:spcPts val="0"/>
              </a:spcAft>
              <a:buClr>
                <a:schemeClr val="dk1"/>
              </a:buClr>
              <a:buSzPts val="2000"/>
              <a:buFont typeface="Calibri"/>
              <a:buAutoNum type="arabicPeriod"/>
            </a:pPr>
            <a:r>
              <a:rPr lang="en-US" sz="2000" b="0" i="0" u="none" strike="noStrike" cap="none" dirty="0">
                <a:solidFill>
                  <a:schemeClr val="dk1"/>
                </a:solidFill>
                <a:latin typeface="Times New Roman"/>
                <a:ea typeface="Times New Roman"/>
                <a:cs typeface="Times New Roman"/>
                <a:sym typeface="Times New Roman"/>
              </a:rPr>
              <a:t>Message display</a:t>
            </a:r>
            <a:endParaRPr dirty="0"/>
          </a:p>
          <a:p>
            <a:pPr marL="857250" marR="0" lvl="1" indent="-457200" algn="just" rtl="0">
              <a:lnSpc>
                <a:spcPct val="100000"/>
              </a:lnSpc>
              <a:spcBef>
                <a:spcPts val="1000"/>
              </a:spcBef>
              <a:spcAft>
                <a:spcPts val="0"/>
              </a:spcAft>
              <a:buClr>
                <a:schemeClr val="dk1"/>
              </a:buClr>
              <a:buSzPts val="2000"/>
              <a:buFont typeface="Calibri"/>
              <a:buAutoNum type="arabicPeriod"/>
            </a:pPr>
            <a:r>
              <a:rPr lang="en-US" sz="2000" b="0" i="0" u="none" strike="noStrike" cap="none" dirty="0">
                <a:solidFill>
                  <a:schemeClr val="dk1"/>
                </a:solidFill>
                <a:latin typeface="Times New Roman"/>
                <a:ea typeface="Times New Roman"/>
                <a:cs typeface="Times New Roman"/>
                <a:sym typeface="Times New Roman"/>
              </a:rPr>
              <a:t>Try-catch blocks</a:t>
            </a:r>
            <a:endParaRPr dirty="0"/>
          </a:p>
          <a:p>
            <a:pPr marL="457200" marR="0" lvl="0" indent="-457200" algn="just" rtl="0">
              <a:lnSpc>
                <a:spcPct val="100000"/>
              </a:lnSpc>
              <a:spcBef>
                <a:spcPts val="1000"/>
              </a:spcBef>
              <a:spcAft>
                <a:spcPts val="0"/>
              </a:spcAft>
              <a:buClr>
                <a:schemeClr val="dk1"/>
              </a:buClr>
              <a:buSzPts val="2000"/>
              <a:buFont typeface="Arial"/>
              <a:buChar char="•"/>
            </a:pPr>
            <a:r>
              <a:rPr lang="en-US" sz="2000" b="0" i="0" u="none" dirty="0">
                <a:solidFill>
                  <a:schemeClr val="dk1"/>
                </a:solidFill>
                <a:latin typeface="Times New Roman"/>
                <a:ea typeface="Times New Roman"/>
                <a:cs typeface="Times New Roman"/>
                <a:sym typeface="Times New Roman"/>
              </a:rPr>
              <a:t>In </a:t>
            </a:r>
            <a:r>
              <a:rPr lang="en-US" sz="2000" b="0" i="0" u="none" dirty="0" err="1">
                <a:solidFill>
                  <a:schemeClr val="dk1"/>
                </a:solidFill>
                <a:latin typeface="Times New Roman"/>
                <a:ea typeface="Times New Roman"/>
                <a:cs typeface="Times New Roman"/>
                <a:sym typeface="Times New Roman"/>
              </a:rPr>
              <a:t>LoMS</a:t>
            </a:r>
            <a:r>
              <a:rPr lang="en-US" sz="2000" b="0" i="0" u="none" dirty="0">
                <a:solidFill>
                  <a:schemeClr val="dk1"/>
                </a:solidFill>
                <a:latin typeface="Times New Roman"/>
                <a:ea typeface="Times New Roman"/>
                <a:cs typeface="Times New Roman"/>
                <a:sym typeface="Times New Roman"/>
              </a:rPr>
              <a:t>, InitiateLoan use case should provide a strategy to handle input of an invalid SSN number of a customer</a:t>
            </a:r>
            <a:endParaRPr dirty="0"/>
          </a:p>
          <a:p>
            <a:pPr marL="342900" marR="0" lvl="0" indent="-215900" algn="l" rtl="0">
              <a:spcBef>
                <a:spcPts val="1400"/>
              </a:spcBef>
              <a:spcAft>
                <a:spcPts val="0"/>
              </a:spcAft>
              <a:buClr>
                <a:schemeClr val="dk1"/>
              </a:buClr>
              <a:buSzPts val="2000"/>
              <a:buFont typeface="Arial"/>
              <a:buNone/>
            </a:pPr>
            <a:endParaRPr sz="2000" b="0" i="0" u="none" dirty="0">
              <a:solidFill>
                <a:schemeClr val="dk1"/>
              </a:solidFill>
              <a:latin typeface="Times New Roman"/>
              <a:ea typeface="Times New Roman"/>
              <a:cs typeface="Times New Roman"/>
              <a:sym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5"/>
          <p:cNvSpPr txBox="1">
            <a:spLocks noGrp="1"/>
          </p:cNvSpPr>
          <p:nvPr>
            <p:ph type="title"/>
          </p:nvPr>
        </p:nvSpPr>
        <p:spPr>
          <a:xfrm>
            <a:off x="381000" y="152400"/>
            <a:ext cx="7086600" cy="685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Technical Architecture (contd..)</a:t>
            </a:r>
            <a:endParaRPr/>
          </a:p>
        </p:txBody>
      </p:sp>
      <p:sp>
        <p:nvSpPr>
          <p:cNvPr id="362" name="Google Shape;362;p55"/>
          <p:cNvSpPr txBox="1">
            <a:spLocks noGrp="1"/>
          </p:cNvSpPr>
          <p:nvPr>
            <p:ph type="body" idx="1"/>
          </p:nvPr>
        </p:nvSpPr>
        <p:spPr>
          <a:xfrm>
            <a:off x="457200" y="1066800"/>
            <a:ext cx="7924800" cy="5410200"/>
          </a:xfrm>
          <a:prstGeom prst="rect">
            <a:avLst/>
          </a:prstGeom>
          <a:noFill/>
          <a:ln>
            <a:noFill/>
          </a:ln>
        </p:spPr>
        <p:txBody>
          <a:bodyPr spcFirstLastPara="1" wrap="square" lIns="91425" tIns="45700" rIns="91425" bIns="45700" anchor="t" anchorCtr="0">
            <a:noAutofit/>
          </a:bodyPr>
          <a:lstStyle/>
          <a:p>
            <a:pPr marL="457200" marR="0" lvl="0" indent="-457200" algn="just" rtl="0">
              <a:lnSpc>
                <a:spcPct val="100000"/>
              </a:lnSpc>
              <a:spcBef>
                <a:spcPts val="0"/>
              </a:spcBef>
              <a:spcAft>
                <a:spcPts val="0"/>
              </a:spcAft>
              <a:buClr>
                <a:schemeClr val="dk1"/>
              </a:buClr>
              <a:buSzPts val="2400"/>
              <a:buFont typeface="Arial"/>
              <a:buNone/>
            </a:pPr>
            <a:r>
              <a:rPr lang="en-US" sz="2400" b="1" i="0" u="none">
                <a:solidFill>
                  <a:schemeClr val="dk1"/>
                </a:solidFill>
                <a:latin typeface="Times New Roman"/>
                <a:ea typeface="Times New Roman"/>
                <a:cs typeface="Times New Roman"/>
                <a:sym typeface="Times New Roman"/>
              </a:rPr>
              <a:t>Infrastructure Services Layer</a:t>
            </a:r>
            <a:endParaRPr/>
          </a:p>
          <a:p>
            <a:pPr marL="457200" marR="0" lvl="0" indent="-457200" algn="just" rtl="0">
              <a:lnSpc>
                <a:spcPct val="100000"/>
              </a:lnSpc>
              <a:spcBef>
                <a:spcPts val="1000"/>
              </a:spcBef>
              <a:spcAft>
                <a:spcPts val="0"/>
              </a:spcAft>
              <a:buClr>
                <a:schemeClr val="dk1"/>
              </a:buClr>
              <a:buSzPts val="2400"/>
              <a:buFont typeface="Arial"/>
              <a:buNone/>
            </a:pPr>
            <a:r>
              <a:rPr lang="en-US" sz="2400" b="1" i="0" u="none">
                <a:solidFill>
                  <a:schemeClr val="dk1"/>
                </a:solidFill>
                <a:latin typeface="Times New Roman"/>
                <a:ea typeface="Times New Roman"/>
                <a:cs typeface="Times New Roman"/>
                <a:sym typeface="Times New Roman"/>
              </a:rPr>
              <a:t>5. Session management</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Support for multiple concurrent users in an enterprise application</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Implemented to track session using a session ID which is a unique number associated with the session</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Effective session management</a:t>
            </a:r>
            <a:endParaRPr/>
          </a:p>
          <a:p>
            <a:pPr marL="857250" marR="0" lvl="1" indent="-457200" algn="just" rtl="0">
              <a:lnSpc>
                <a:spcPct val="100000"/>
              </a:lnSpc>
              <a:spcBef>
                <a:spcPts val="1000"/>
              </a:spcBef>
              <a:spcAft>
                <a:spcPts val="0"/>
              </a:spcAft>
              <a:buClr>
                <a:schemeClr val="dk1"/>
              </a:buClr>
              <a:buSzPts val="2000"/>
              <a:buFont typeface="Calibri"/>
              <a:buAutoNum type="arabicPeriod"/>
            </a:pPr>
            <a:r>
              <a:rPr lang="en-US" sz="2000" b="0" i="0" u="none" strike="noStrike" cap="none">
                <a:solidFill>
                  <a:schemeClr val="dk1"/>
                </a:solidFill>
                <a:latin typeface="Times New Roman"/>
                <a:ea typeface="Times New Roman"/>
                <a:cs typeface="Times New Roman"/>
                <a:sym typeface="Times New Roman"/>
              </a:rPr>
              <a:t>State management and performance</a:t>
            </a:r>
            <a:endParaRPr/>
          </a:p>
          <a:p>
            <a:pPr marL="857250" marR="0" lvl="1" indent="-457200" algn="just" rtl="0">
              <a:lnSpc>
                <a:spcPct val="100000"/>
              </a:lnSpc>
              <a:spcBef>
                <a:spcPts val="1000"/>
              </a:spcBef>
              <a:spcAft>
                <a:spcPts val="0"/>
              </a:spcAft>
              <a:buClr>
                <a:schemeClr val="dk1"/>
              </a:buClr>
              <a:buSzPts val="2000"/>
              <a:buFont typeface="Calibri"/>
              <a:buAutoNum type="arabicPeriod"/>
            </a:pPr>
            <a:r>
              <a:rPr lang="en-US" sz="2000" b="0" i="0" u="none" strike="noStrike" cap="none">
                <a:solidFill>
                  <a:schemeClr val="dk1"/>
                </a:solidFill>
                <a:latin typeface="Times New Roman"/>
                <a:ea typeface="Times New Roman"/>
                <a:cs typeface="Times New Roman"/>
                <a:sym typeface="Times New Roman"/>
              </a:rPr>
              <a:t>Clustering</a:t>
            </a:r>
            <a:endParaRPr/>
          </a:p>
          <a:p>
            <a:pPr marL="1257300" marR="0" lvl="2" indent="-457200" algn="just" rtl="0">
              <a:lnSpc>
                <a:spcPct val="100000"/>
              </a:lnSpc>
              <a:spcBef>
                <a:spcPts val="100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Clustering of servers to provide redundancy for fault tolerance and load balancing</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In LoMS, session data is stored in primary memory and is created for each user when the user is successfully authenticated.</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It uses Jboss POJO cache solution</a:t>
            </a:r>
            <a:endParaRPr/>
          </a:p>
          <a:p>
            <a:pPr marL="342900" marR="0" lvl="0" indent="-215900" algn="l" rtl="0">
              <a:spcBef>
                <a:spcPts val="14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5"/>
          <p:cNvSpPr txBox="1">
            <a:spLocks noGrp="1"/>
          </p:cNvSpPr>
          <p:nvPr>
            <p:ph type="title"/>
          </p:nvPr>
        </p:nvSpPr>
        <p:spPr>
          <a:xfrm>
            <a:off x="381000" y="152400"/>
            <a:ext cx="7086600" cy="685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Technical Architecture (contd..)</a:t>
            </a:r>
            <a:endParaRPr/>
          </a:p>
        </p:txBody>
      </p:sp>
      <p:sp>
        <p:nvSpPr>
          <p:cNvPr id="362" name="Google Shape;362;p55"/>
          <p:cNvSpPr txBox="1">
            <a:spLocks noGrp="1"/>
          </p:cNvSpPr>
          <p:nvPr>
            <p:ph type="body" idx="1"/>
          </p:nvPr>
        </p:nvSpPr>
        <p:spPr>
          <a:xfrm>
            <a:off x="457200" y="1066800"/>
            <a:ext cx="7924800" cy="5410200"/>
          </a:xfrm>
          <a:prstGeom prst="rect">
            <a:avLst/>
          </a:prstGeom>
          <a:noFill/>
          <a:ln>
            <a:noFill/>
          </a:ln>
        </p:spPr>
        <p:txBody>
          <a:bodyPr spcFirstLastPara="1" wrap="square" lIns="91425" tIns="45700" rIns="91425" bIns="45700" anchor="t" anchorCtr="0">
            <a:noAutofit/>
          </a:bodyPr>
          <a:lstStyle/>
          <a:p>
            <a:pPr marL="457200" marR="0" lvl="0" indent="-457200" algn="just" rtl="0">
              <a:lnSpc>
                <a:spcPct val="100000"/>
              </a:lnSpc>
              <a:spcBef>
                <a:spcPts val="0"/>
              </a:spcBef>
              <a:spcAft>
                <a:spcPts val="0"/>
              </a:spcAft>
              <a:buClr>
                <a:schemeClr val="dk1"/>
              </a:buClr>
              <a:buSzPts val="2400"/>
              <a:buFont typeface="Arial"/>
              <a:buNone/>
            </a:pPr>
            <a:r>
              <a:rPr lang="en-US" sz="2400" b="1" dirty="0">
                <a:latin typeface="Times New Roman"/>
                <a:ea typeface="Times New Roman"/>
                <a:cs typeface="Times New Roman"/>
                <a:sym typeface="Times New Roman"/>
              </a:rPr>
              <a:t>Presentation</a:t>
            </a:r>
            <a:r>
              <a:rPr lang="en-US" sz="2400" b="1" i="0" u="none" dirty="0">
                <a:solidFill>
                  <a:schemeClr val="dk1"/>
                </a:solidFill>
                <a:latin typeface="Times New Roman"/>
                <a:ea typeface="Times New Roman"/>
                <a:cs typeface="Times New Roman"/>
                <a:sym typeface="Times New Roman"/>
              </a:rPr>
              <a:t> Layer</a:t>
            </a:r>
            <a:endParaRPr dirty="0"/>
          </a:p>
          <a:p>
            <a:pPr indent="-457200" algn="just">
              <a:spcBef>
                <a:spcPts val="1000"/>
              </a:spcBef>
              <a:buSzPts val="2400"/>
            </a:pPr>
            <a:r>
              <a:rPr lang="en-US" sz="2000" dirty="0">
                <a:latin typeface="Times New Roman"/>
                <a:cs typeface="Times New Roman"/>
                <a:sym typeface="Times New Roman"/>
              </a:rPr>
              <a:t>Presentation layer is the face of the enterprise application for the user</a:t>
            </a:r>
          </a:p>
          <a:p>
            <a:pPr indent="-457200" algn="just">
              <a:spcBef>
                <a:spcPts val="1000"/>
              </a:spcBef>
              <a:buSzPts val="2400"/>
            </a:pPr>
            <a:r>
              <a:rPr lang="en-US" sz="2000" dirty="0">
                <a:latin typeface="Times New Roman"/>
                <a:cs typeface="Times New Roman"/>
                <a:sym typeface="Times New Roman"/>
              </a:rPr>
              <a:t>This layer presents data and content in a user-friendly manner</a:t>
            </a:r>
          </a:p>
          <a:p>
            <a:pPr indent="-457200" algn="just">
              <a:spcBef>
                <a:spcPts val="1000"/>
              </a:spcBef>
              <a:buSzPts val="2400"/>
            </a:pPr>
            <a:r>
              <a:rPr lang="en-US" sz="2000" dirty="0">
                <a:latin typeface="Times New Roman"/>
                <a:cs typeface="Times New Roman"/>
                <a:sym typeface="Times New Roman"/>
              </a:rPr>
              <a:t>This layer presents status and dynamic content to the user. Static content using HTML and dynamic content  using </a:t>
            </a:r>
            <a:r>
              <a:rPr lang="en-US" sz="2000" dirty="0" err="1">
                <a:latin typeface="Times New Roman"/>
                <a:cs typeface="Times New Roman"/>
                <a:sym typeface="Times New Roman"/>
              </a:rPr>
              <a:t>Javascript</a:t>
            </a:r>
            <a:r>
              <a:rPr lang="en-US" sz="2000" dirty="0">
                <a:latin typeface="Times New Roman"/>
                <a:cs typeface="Times New Roman"/>
                <a:sym typeface="Times New Roman"/>
              </a:rPr>
              <a:t> or JSP or servlets</a:t>
            </a:r>
          </a:p>
          <a:p>
            <a:pPr indent="-457200" algn="just">
              <a:spcBef>
                <a:spcPts val="1000"/>
              </a:spcBef>
              <a:buSzPts val="2400"/>
            </a:pPr>
            <a:r>
              <a:rPr lang="en-US" sz="2000" dirty="0">
                <a:latin typeface="Times New Roman"/>
                <a:cs typeface="Times New Roman"/>
                <a:sym typeface="Times New Roman"/>
              </a:rPr>
              <a:t>This layer is the bridge between user and enterprise application</a:t>
            </a:r>
          </a:p>
          <a:p>
            <a:pPr indent="-457200" algn="just">
              <a:spcBef>
                <a:spcPts val="1000"/>
              </a:spcBef>
              <a:buSzPts val="2400"/>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400"/>
              <a:buFont typeface="Arial"/>
              <a:buNone/>
            </a:pPr>
            <a:endParaRPr dirty="0"/>
          </a:p>
          <a:p>
            <a:pPr marL="342900" marR="0" lvl="0" indent="-215900" algn="l" rtl="0">
              <a:spcBef>
                <a:spcPts val="1400"/>
              </a:spcBef>
              <a:spcAft>
                <a:spcPts val="0"/>
              </a:spcAft>
              <a:buClr>
                <a:schemeClr val="dk1"/>
              </a:buClr>
              <a:buSzPts val="2000"/>
              <a:buFont typeface="Arial"/>
              <a:buNone/>
            </a:pPr>
            <a:endParaRPr sz="2000" b="0" i="0" u="none" dirty="0">
              <a:solidFill>
                <a:schemeClr val="dk1"/>
              </a:solidFill>
              <a:latin typeface="Times New Roman"/>
              <a:ea typeface="Times New Roman"/>
              <a:cs typeface="Times New Roman"/>
              <a:sym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5"/>
          <p:cNvSpPr txBox="1">
            <a:spLocks noGrp="1"/>
          </p:cNvSpPr>
          <p:nvPr>
            <p:ph type="title"/>
          </p:nvPr>
        </p:nvSpPr>
        <p:spPr>
          <a:xfrm>
            <a:off x="381000" y="152400"/>
            <a:ext cx="7086600" cy="685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Technical Architecture (contd..)</a:t>
            </a:r>
            <a:endParaRPr/>
          </a:p>
        </p:txBody>
      </p:sp>
      <p:sp>
        <p:nvSpPr>
          <p:cNvPr id="362" name="Google Shape;362;p55"/>
          <p:cNvSpPr txBox="1">
            <a:spLocks noGrp="1"/>
          </p:cNvSpPr>
          <p:nvPr>
            <p:ph type="body" idx="1"/>
          </p:nvPr>
        </p:nvSpPr>
        <p:spPr>
          <a:xfrm>
            <a:off x="457200" y="1066800"/>
            <a:ext cx="7924800" cy="5410200"/>
          </a:xfrm>
          <a:prstGeom prst="rect">
            <a:avLst/>
          </a:prstGeom>
          <a:noFill/>
          <a:ln>
            <a:noFill/>
          </a:ln>
        </p:spPr>
        <p:txBody>
          <a:bodyPr spcFirstLastPara="1" wrap="square" lIns="91425" tIns="45700" rIns="91425" bIns="45700" anchor="t" anchorCtr="0">
            <a:noAutofit/>
          </a:bodyPr>
          <a:lstStyle/>
          <a:p>
            <a:pPr marL="457200" marR="0" lvl="0" indent="-457200" algn="just" rtl="0">
              <a:lnSpc>
                <a:spcPct val="100000"/>
              </a:lnSpc>
              <a:spcBef>
                <a:spcPts val="0"/>
              </a:spcBef>
              <a:spcAft>
                <a:spcPts val="0"/>
              </a:spcAft>
              <a:buClr>
                <a:schemeClr val="dk1"/>
              </a:buClr>
              <a:buSzPts val="2400"/>
              <a:buFont typeface="Arial"/>
              <a:buNone/>
            </a:pPr>
            <a:r>
              <a:rPr lang="en-US" sz="2400" b="1" dirty="0">
                <a:latin typeface="Times New Roman"/>
                <a:ea typeface="Times New Roman"/>
                <a:cs typeface="Times New Roman"/>
                <a:sym typeface="Times New Roman"/>
              </a:rPr>
              <a:t>Presentation</a:t>
            </a:r>
            <a:r>
              <a:rPr lang="en-US" sz="2400" b="1" i="0" u="none" dirty="0">
                <a:solidFill>
                  <a:schemeClr val="dk1"/>
                </a:solidFill>
                <a:latin typeface="Times New Roman"/>
                <a:ea typeface="Times New Roman"/>
                <a:cs typeface="Times New Roman"/>
                <a:sym typeface="Times New Roman"/>
              </a:rPr>
              <a:t> Layer</a:t>
            </a:r>
            <a:endParaRPr dirty="0"/>
          </a:p>
          <a:p>
            <a:pPr marL="0" indent="0" algn="just">
              <a:spcBef>
                <a:spcPts val="1000"/>
              </a:spcBef>
              <a:buSzPts val="2400"/>
              <a:buNone/>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400"/>
              <a:buFont typeface="Arial"/>
              <a:buNone/>
            </a:pPr>
            <a:endParaRPr dirty="0"/>
          </a:p>
          <a:p>
            <a:pPr marL="342900" marR="0" lvl="0" indent="-215900" algn="l" rtl="0">
              <a:spcBef>
                <a:spcPts val="1400"/>
              </a:spcBef>
              <a:spcAft>
                <a:spcPts val="0"/>
              </a:spcAft>
              <a:buClr>
                <a:schemeClr val="dk1"/>
              </a:buClr>
              <a:buSzPts val="2000"/>
              <a:buFont typeface="Arial"/>
              <a:buNone/>
            </a:pPr>
            <a:endParaRPr sz="2000" b="0" i="0" u="none" dirty="0">
              <a:solidFill>
                <a:schemeClr val="dk1"/>
              </a:solidFill>
              <a:latin typeface="Times New Roman"/>
              <a:ea typeface="Times New Roman"/>
              <a:cs typeface="Times New Roman"/>
              <a:sym typeface="Times New Roman"/>
            </a:endParaRPr>
          </a:p>
        </p:txBody>
      </p:sp>
      <p:pic>
        <p:nvPicPr>
          <p:cNvPr id="2" name="Picture 1">
            <a:extLst>
              <a:ext uri="{FF2B5EF4-FFF2-40B4-BE49-F238E27FC236}">
                <a16:creationId xmlns:a16="http://schemas.microsoft.com/office/drawing/2014/main" id="{136F8FDB-61BB-BB10-8C88-9432B46E06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06245" y="1634066"/>
            <a:ext cx="6074622" cy="5016196"/>
          </a:xfrm>
          <a:prstGeom prst="rect">
            <a:avLst/>
          </a:prstGeom>
          <a:noFill/>
          <a:ln>
            <a:noFill/>
          </a:ln>
        </p:spPr>
      </p:pic>
    </p:spTree>
    <p:extLst>
      <p:ext uri="{BB962C8B-B14F-4D97-AF65-F5344CB8AC3E}">
        <p14:creationId xmlns:p14="http://schemas.microsoft.com/office/powerpoint/2010/main" val="28870426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5"/>
          <p:cNvSpPr txBox="1">
            <a:spLocks noGrp="1"/>
          </p:cNvSpPr>
          <p:nvPr>
            <p:ph type="title"/>
          </p:nvPr>
        </p:nvSpPr>
        <p:spPr>
          <a:xfrm>
            <a:off x="381000" y="152400"/>
            <a:ext cx="7086600" cy="685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Technical Architecture (contd..)</a:t>
            </a:r>
            <a:endParaRPr/>
          </a:p>
        </p:txBody>
      </p:sp>
      <p:sp>
        <p:nvSpPr>
          <p:cNvPr id="362" name="Google Shape;362;p55"/>
          <p:cNvSpPr txBox="1">
            <a:spLocks noGrp="1"/>
          </p:cNvSpPr>
          <p:nvPr>
            <p:ph type="body" idx="1"/>
          </p:nvPr>
        </p:nvSpPr>
        <p:spPr>
          <a:xfrm>
            <a:off x="457200" y="1066800"/>
            <a:ext cx="7924800" cy="5638800"/>
          </a:xfrm>
          <a:prstGeom prst="rect">
            <a:avLst/>
          </a:prstGeom>
          <a:noFill/>
          <a:ln>
            <a:noFill/>
          </a:ln>
        </p:spPr>
        <p:txBody>
          <a:bodyPr spcFirstLastPara="1" wrap="square" lIns="91425" tIns="45700" rIns="91425" bIns="45700" anchor="t" anchorCtr="0">
            <a:noAutofit/>
          </a:bodyPr>
          <a:lstStyle/>
          <a:p>
            <a:pPr marL="457200" marR="0" lvl="0" indent="-457200" algn="just" rtl="0">
              <a:lnSpc>
                <a:spcPct val="100000"/>
              </a:lnSpc>
              <a:spcBef>
                <a:spcPts val="0"/>
              </a:spcBef>
              <a:spcAft>
                <a:spcPts val="0"/>
              </a:spcAft>
              <a:buClr>
                <a:schemeClr val="dk1"/>
              </a:buClr>
              <a:buSzPts val="2400"/>
              <a:buFont typeface="Arial"/>
              <a:buNone/>
            </a:pPr>
            <a:r>
              <a:rPr lang="en-US" sz="2400" b="1" dirty="0">
                <a:latin typeface="Times New Roman"/>
                <a:ea typeface="Times New Roman"/>
                <a:cs typeface="Times New Roman"/>
                <a:sym typeface="Times New Roman"/>
              </a:rPr>
              <a:t>Presentation</a:t>
            </a:r>
            <a:r>
              <a:rPr lang="en-US" sz="2400" b="1" i="0" u="none" dirty="0">
                <a:solidFill>
                  <a:schemeClr val="dk1"/>
                </a:solidFill>
                <a:latin typeface="Times New Roman"/>
                <a:ea typeface="Times New Roman"/>
                <a:cs typeface="Times New Roman"/>
                <a:sym typeface="Times New Roman"/>
              </a:rPr>
              <a:t> Layer</a:t>
            </a:r>
            <a:endParaRPr dirty="0"/>
          </a:p>
          <a:p>
            <a:pPr marL="0" indent="0" algn="just">
              <a:spcBef>
                <a:spcPts val="1000"/>
              </a:spcBef>
              <a:buSzPts val="2400"/>
              <a:buNone/>
            </a:pPr>
            <a:r>
              <a:rPr lang="en-US" sz="2000" b="1" u="sng" dirty="0">
                <a:latin typeface="Times New Roman"/>
                <a:cs typeface="Times New Roman"/>
                <a:sym typeface="Times New Roman"/>
              </a:rPr>
              <a:t>MVC Pattern</a:t>
            </a:r>
          </a:p>
          <a:p>
            <a:pPr marL="342900" algn="just">
              <a:spcBef>
                <a:spcPts val="1000"/>
              </a:spcBef>
              <a:buSzPts val="2400"/>
              <a:buFont typeface="Arial" panose="020B0604020202020204" pitchFamily="34" charset="0"/>
              <a:buChar char="•"/>
            </a:pPr>
            <a:r>
              <a:rPr lang="en-US" sz="2000" dirty="0">
                <a:latin typeface="Times New Roman"/>
                <a:cs typeface="Times New Roman"/>
                <a:sym typeface="Times New Roman"/>
              </a:rPr>
              <a:t>MVC stands for Model, View and Controller</a:t>
            </a:r>
          </a:p>
          <a:p>
            <a:pPr marL="342900" algn="just">
              <a:spcBef>
                <a:spcPts val="1000"/>
              </a:spcBef>
              <a:buSzPts val="2400"/>
              <a:buFont typeface="Arial" panose="020B0604020202020204" pitchFamily="34" charset="0"/>
              <a:buChar char="•"/>
            </a:pPr>
            <a:r>
              <a:rPr lang="en-US" sz="2000" dirty="0">
                <a:latin typeface="Times New Roman"/>
                <a:cs typeface="Times New Roman"/>
                <a:sym typeface="Times New Roman"/>
              </a:rPr>
              <a:t>MVC pattern serves as blueprint for presentation layer</a:t>
            </a:r>
          </a:p>
          <a:p>
            <a:pPr marL="342900" algn="just">
              <a:spcBef>
                <a:spcPts val="1000"/>
              </a:spcBef>
              <a:buSzPts val="2400"/>
              <a:buFont typeface="Arial" panose="020B0604020202020204" pitchFamily="34" charset="0"/>
              <a:buChar char="•"/>
            </a:pPr>
            <a:r>
              <a:rPr lang="en-US" sz="2000" dirty="0">
                <a:latin typeface="Times New Roman"/>
                <a:cs typeface="Times New Roman"/>
                <a:sym typeface="Times New Roman"/>
              </a:rPr>
              <a:t>MVC pattern are used to separate the business logic(model) from the user interface(view). It allows creating new view without changing the underlying model </a:t>
            </a:r>
          </a:p>
          <a:p>
            <a:pPr marL="342900" algn="just">
              <a:spcBef>
                <a:spcPts val="1000"/>
              </a:spcBef>
              <a:buSzPts val="2400"/>
              <a:buFont typeface="Arial" panose="020B0604020202020204" pitchFamily="34" charset="0"/>
              <a:buChar char="•"/>
            </a:pPr>
            <a:r>
              <a:rPr lang="en-US" sz="2000" dirty="0">
                <a:latin typeface="Times New Roman"/>
                <a:cs typeface="Times New Roman"/>
                <a:sym typeface="Times New Roman"/>
              </a:rPr>
              <a:t>Interactions among model and view are controlled by “controller”</a:t>
            </a:r>
          </a:p>
          <a:p>
            <a:pPr marL="0" indent="0" algn="just">
              <a:spcBef>
                <a:spcPts val="1000"/>
              </a:spcBef>
              <a:buSzPts val="2400"/>
              <a:buNone/>
            </a:pPr>
            <a:endParaRPr lang="en-US" sz="2000" dirty="0">
              <a:latin typeface="Times New Roman"/>
              <a:cs typeface="Times New Roman"/>
              <a:sym typeface="Times New Roman"/>
            </a:endParaRPr>
          </a:p>
          <a:p>
            <a:pPr marL="0" indent="0" algn="just">
              <a:spcBef>
                <a:spcPts val="1000"/>
              </a:spcBef>
              <a:buSzPts val="2400"/>
              <a:buNone/>
            </a:pPr>
            <a:r>
              <a:rPr lang="en-US" sz="2000" dirty="0">
                <a:latin typeface="Times New Roman"/>
                <a:cs typeface="Times New Roman"/>
                <a:sym typeface="Times New Roman"/>
              </a:rPr>
              <a:t>    </a:t>
            </a:r>
          </a:p>
          <a:p>
            <a:pPr marL="0" indent="0" algn="just">
              <a:spcBef>
                <a:spcPts val="1000"/>
              </a:spcBef>
              <a:buSzPts val="2400"/>
              <a:buNone/>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400"/>
              <a:buFont typeface="Arial"/>
              <a:buNone/>
            </a:pPr>
            <a:endParaRPr dirty="0"/>
          </a:p>
          <a:p>
            <a:pPr marL="342900" marR="0" lvl="0" indent="-215900" algn="l" rtl="0">
              <a:spcBef>
                <a:spcPts val="1400"/>
              </a:spcBef>
              <a:spcAft>
                <a:spcPts val="0"/>
              </a:spcAft>
              <a:buClr>
                <a:schemeClr val="dk1"/>
              </a:buClr>
              <a:buSzPts val="2000"/>
              <a:buFont typeface="Arial"/>
              <a:buNone/>
            </a:pPr>
            <a:endParaRPr sz="2000" b="0" i="0" u="none" dirty="0">
              <a:solidFill>
                <a:schemeClr val="dk1"/>
              </a:solidFill>
              <a:latin typeface="Times New Roman"/>
              <a:ea typeface="Times New Roman"/>
              <a:cs typeface="Times New Roman"/>
              <a:sym typeface="Times New Roman"/>
            </a:endParaRPr>
          </a:p>
        </p:txBody>
      </p:sp>
      <p:pic>
        <p:nvPicPr>
          <p:cNvPr id="2" name="Picture 1">
            <a:extLst>
              <a:ext uri="{FF2B5EF4-FFF2-40B4-BE49-F238E27FC236}">
                <a16:creationId xmlns:a16="http://schemas.microsoft.com/office/drawing/2014/main" id="{CEF980FF-C09C-91DE-F858-82EA3D7D9C4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4084" y="4328590"/>
            <a:ext cx="2999318" cy="2377010"/>
          </a:xfrm>
          <a:prstGeom prst="rect">
            <a:avLst/>
          </a:prstGeom>
          <a:noFill/>
          <a:ln>
            <a:noFill/>
          </a:ln>
        </p:spPr>
      </p:pic>
    </p:spTree>
    <p:extLst>
      <p:ext uri="{BB962C8B-B14F-4D97-AF65-F5344CB8AC3E}">
        <p14:creationId xmlns:p14="http://schemas.microsoft.com/office/powerpoint/2010/main" val="16734812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5"/>
          <p:cNvSpPr txBox="1">
            <a:spLocks noGrp="1"/>
          </p:cNvSpPr>
          <p:nvPr>
            <p:ph type="title"/>
          </p:nvPr>
        </p:nvSpPr>
        <p:spPr>
          <a:xfrm>
            <a:off x="381000" y="152400"/>
            <a:ext cx="7086600" cy="685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Technical Architecture (contd..)</a:t>
            </a:r>
            <a:endParaRPr/>
          </a:p>
        </p:txBody>
      </p:sp>
      <p:sp>
        <p:nvSpPr>
          <p:cNvPr id="362" name="Google Shape;362;p55"/>
          <p:cNvSpPr txBox="1">
            <a:spLocks noGrp="1"/>
          </p:cNvSpPr>
          <p:nvPr>
            <p:ph type="body" idx="1"/>
          </p:nvPr>
        </p:nvSpPr>
        <p:spPr>
          <a:xfrm>
            <a:off x="457200" y="1066800"/>
            <a:ext cx="7924800" cy="5410200"/>
          </a:xfrm>
          <a:prstGeom prst="rect">
            <a:avLst/>
          </a:prstGeom>
          <a:noFill/>
          <a:ln>
            <a:noFill/>
          </a:ln>
        </p:spPr>
        <p:txBody>
          <a:bodyPr spcFirstLastPara="1" wrap="square" lIns="91425" tIns="45700" rIns="91425" bIns="45700" anchor="t" anchorCtr="0">
            <a:noAutofit/>
          </a:bodyPr>
          <a:lstStyle/>
          <a:p>
            <a:pPr marL="457200" marR="0" lvl="0" indent="-457200" algn="just" rtl="0">
              <a:lnSpc>
                <a:spcPct val="100000"/>
              </a:lnSpc>
              <a:spcBef>
                <a:spcPts val="0"/>
              </a:spcBef>
              <a:spcAft>
                <a:spcPts val="0"/>
              </a:spcAft>
              <a:buClr>
                <a:schemeClr val="dk1"/>
              </a:buClr>
              <a:buSzPts val="2400"/>
              <a:buFont typeface="Arial"/>
              <a:buNone/>
            </a:pPr>
            <a:r>
              <a:rPr lang="en-US" sz="2400" b="1" dirty="0">
                <a:latin typeface="Times New Roman"/>
                <a:ea typeface="Times New Roman"/>
                <a:cs typeface="Times New Roman"/>
                <a:sym typeface="Times New Roman"/>
              </a:rPr>
              <a:t>Presentation</a:t>
            </a:r>
            <a:r>
              <a:rPr lang="en-US" sz="2400" b="1" i="0" u="none" dirty="0">
                <a:solidFill>
                  <a:schemeClr val="dk1"/>
                </a:solidFill>
                <a:latin typeface="Times New Roman"/>
                <a:ea typeface="Times New Roman"/>
                <a:cs typeface="Times New Roman"/>
                <a:sym typeface="Times New Roman"/>
              </a:rPr>
              <a:t> Layer</a:t>
            </a:r>
          </a:p>
          <a:p>
            <a:pPr marL="457200" marR="0" lvl="0" indent="-457200" algn="just" rtl="0">
              <a:lnSpc>
                <a:spcPct val="100000"/>
              </a:lnSpc>
              <a:spcBef>
                <a:spcPts val="0"/>
              </a:spcBef>
              <a:spcAft>
                <a:spcPts val="0"/>
              </a:spcAft>
              <a:buClr>
                <a:schemeClr val="dk1"/>
              </a:buClr>
              <a:buSzPts val="2400"/>
              <a:buFont typeface="Arial"/>
              <a:buNone/>
            </a:pPr>
            <a:r>
              <a:rPr lang="en-US" sz="2000" b="1" u="sng" dirty="0">
                <a:latin typeface="Times New Roman"/>
                <a:cs typeface="Times New Roman"/>
                <a:sym typeface="Times New Roman"/>
              </a:rPr>
              <a:t>Frameworks and Design Patterns</a:t>
            </a:r>
          </a:p>
          <a:p>
            <a:pPr indent="-457200" algn="just">
              <a:spcBef>
                <a:spcPts val="0"/>
              </a:spcBef>
              <a:buSzPts val="2400"/>
            </a:pPr>
            <a:r>
              <a:rPr lang="en-US" sz="2000" dirty="0">
                <a:latin typeface="Times New Roman"/>
                <a:cs typeface="Times New Roman"/>
                <a:sym typeface="Times New Roman"/>
              </a:rPr>
              <a:t>Frameworks provides a guidelines and patterns for the enterprise application</a:t>
            </a:r>
          </a:p>
          <a:p>
            <a:pPr indent="-457200" algn="just">
              <a:spcBef>
                <a:spcPts val="0"/>
              </a:spcBef>
              <a:buSzPts val="2400"/>
            </a:pPr>
            <a:r>
              <a:rPr lang="en-US" sz="2000" dirty="0">
                <a:latin typeface="Times New Roman"/>
                <a:cs typeface="Times New Roman"/>
                <a:sym typeface="Times New Roman"/>
              </a:rPr>
              <a:t>Advantage of using frameworks is that it is not necessary to build the application from scratch</a:t>
            </a:r>
          </a:p>
          <a:p>
            <a:pPr indent="-457200" algn="just">
              <a:spcBef>
                <a:spcPts val="0"/>
              </a:spcBef>
              <a:buSzPts val="2400"/>
            </a:pPr>
            <a:r>
              <a:rPr lang="en-US" sz="2000" dirty="0">
                <a:latin typeface="Times New Roman"/>
                <a:cs typeface="Times New Roman"/>
                <a:sym typeface="Times New Roman"/>
              </a:rPr>
              <a:t>JEE(Java Enterprise Edition) has several frameworks </a:t>
            </a:r>
          </a:p>
          <a:p>
            <a:pPr indent="-457200" algn="just">
              <a:spcBef>
                <a:spcPts val="0"/>
              </a:spcBef>
              <a:buSzPts val="2400"/>
            </a:pPr>
            <a:r>
              <a:rPr lang="en-US" sz="2000" dirty="0">
                <a:latin typeface="Times New Roman"/>
                <a:cs typeface="Times New Roman"/>
                <a:sym typeface="Times New Roman"/>
              </a:rPr>
              <a:t>Struts framework is suitable for the presentation layer</a:t>
            </a:r>
          </a:p>
          <a:p>
            <a:pPr indent="-457200" algn="just">
              <a:spcBef>
                <a:spcPts val="0"/>
              </a:spcBef>
              <a:buSzPts val="2400"/>
            </a:pPr>
            <a:r>
              <a:rPr lang="en-US" sz="2000" dirty="0">
                <a:latin typeface="Times New Roman"/>
                <a:cs typeface="Times New Roman"/>
                <a:sym typeface="Times New Roman"/>
              </a:rPr>
              <a:t>Whenever we are selecting a framework following parameters should be considered</a:t>
            </a:r>
          </a:p>
          <a:p>
            <a:pPr marL="0" indent="0" algn="just">
              <a:spcBef>
                <a:spcPts val="0"/>
              </a:spcBef>
              <a:buSzPts val="2400"/>
              <a:buNone/>
            </a:pPr>
            <a:r>
              <a:rPr lang="en-US" sz="2000" dirty="0">
                <a:latin typeface="Times New Roman"/>
                <a:cs typeface="Times New Roman"/>
                <a:sym typeface="Times New Roman"/>
              </a:rPr>
              <a:t>		1. Configurability (Easily configurable)</a:t>
            </a:r>
          </a:p>
          <a:p>
            <a:pPr marL="0" indent="0" algn="just">
              <a:spcBef>
                <a:spcPts val="0"/>
              </a:spcBef>
              <a:buSzPts val="2400"/>
              <a:buNone/>
            </a:pPr>
            <a:r>
              <a:rPr lang="en-US" sz="2000" dirty="0">
                <a:latin typeface="Times New Roman"/>
                <a:cs typeface="Times New Roman"/>
                <a:sym typeface="Times New Roman"/>
              </a:rPr>
              <a:t>		2. Extensibility</a:t>
            </a:r>
          </a:p>
          <a:p>
            <a:pPr marL="0" indent="0" algn="just">
              <a:spcBef>
                <a:spcPts val="0"/>
              </a:spcBef>
              <a:buSzPts val="2400"/>
              <a:buNone/>
            </a:pPr>
            <a:r>
              <a:rPr lang="en-US" sz="2000" dirty="0">
                <a:latin typeface="Times New Roman"/>
                <a:cs typeface="Times New Roman"/>
                <a:sym typeface="Times New Roman"/>
              </a:rPr>
              <a:t>		3. Independence</a:t>
            </a:r>
          </a:p>
          <a:p>
            <a:pPr indent="-457200" algn="just">
              <a:spcBef>
                <a:spcPts val="0"/>
              </a:spcBef>
              <a:buSzPts val="2400"/>
            </a:pPr>
            <a:endParaRPr lang="en-US" sz="2000" dirty="0">
              <a:latin typeface="Times New Roman"/>
              <a:cs typeface="Times New Roman"/>
              <a:sym typeface="Times New Roman"/>
            </a:endParaRPr>
          </a:p>
          <a:p>
            <a:pPr indent="-457200" algn="just">
              <a:spcBef>
                <a:spcPts val="0"/>
              </a:spcBef>
              <a:buSzPts val="2400"/>
            </a:pPr>
            <a:endParaRPr lang="en-US" sz="2000"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lang="en-US" sz="2000"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lang="en-US" sz="2400" b="1"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sz="2000" dirty="0">
              <a:latin typeface="Times New Roman" pitchFamily="18" charset="0"/>
              <a:cs typeface="Times New Roman" pitchFamily="18" charset="0"/>
            </a:endParaRPr>
          </a:p>
          <a:p>
            <a:pPr indent="-457200" algn="just">
              <a:spcBef>
                <a:spcPts val="1000"/>
              </a:spcBef>
              <a:buSzPts val="2400"/>
              <a:buNone/>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400"/>
              <a:buFont typeface="Arial"/>
              <a:buNone/>
            </a:pPr>
            <a:endParaRPr dirty="0"/>
          </a:p>
          <a:p>
            <a:pPr marL="342900" marR="0" lvl="0" indent="-215900" algn="l" rtl="0">
              <a:spcBef>
                <a:spcPts val="1400"/>
              </a:spcBef>
              <a:spcAft>
                <a:spcPts val="0"/>
              </a:spcAft>
              <a:buClr>
                <a:schemeClr val="dk1"/>
              </a:buClr>
              <a:buSzPts val="2000"/>
              <a:buFont typeface="Arial"/>
              <a:buNone/>
            </a:pPr>
            <a:endParaRPr sz="2000" b="0" i="0" u="none" dirty="0">
              <a:solidFill>
                <a:schemeClr val="dk1"/>
              </a:solidFill>
              <a:latin typeface="Times New Roman"/>
              <a:ea typeface="Times New Roman"/>
              <a:cs typeface="Times New Roman"/>
              <a:sym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5"/>
          <p:cNvSpPr txBox="1">
            <a:spLocks noGrp="1"/>
          </p:cNvSpPr>
          <p:nvPr>
            <p:ph type="title"/>
          </p:nvPr>
        </p:nvSpPr>
        <p:spPr>
          <a:xfrm>
            <a:off x="381000" y="152400"/>
            <a:ext cx="7086600" cy="685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Technical Architecture (contd..)</a:t>
            </a:r>
            <a:endParaRPr/>
          </a:p>
        </p:txBody>
      </p:sp>
      <p:sp>
        <p:nvSpPr>
          <p:cNvPr id="362" name="Google Shape;362;p55"/>
          <p:cNvSpPr txBox="1">
            <a:spLocks noGrp="1"/>
          </p:cNvSpPr>
          <p:nvPr>
            <p:ph type="body" idx="1"/>
          </p:nvPr>
        </p:nvSpPr>
        <p:spPr>
          <a:xfrm>
            <a:off x="457200" y="1066800"/>
            <a:ext cx="7924800" cy="5410200"/>
          </a:xfrm>
          <a:prstGeom prst="rect">
            <a:avLst/>
          </a:prstGeom>
          <a:noFill/>
          <a:ln>
            <a:noFill/>
          </a:ln>
        </p:spPr>
        <p:txBody>
          <a:bodyPr spcFirstLastPara="1" wrap="square" lIns="91425" tIns="45700" rIns="91425" bIns="45700" anchor="t" anchorCtr="0">
            <a:noAutofit/>
          </a:bodyPr>
          <a:lstStyle/>
          <a:p>
            <a:pPr marL="457200" marR="0" lvl="0" indent="-457200" algn="just" rtl="0">
              <a:lnSpc>
                <a:spcPct val="100000"/>
              </a:lnSpc>
              <a:spcBef>
                <a:spcPts val="0"/>
              </a:spcBef>
              <a:spcAft>
                <a:spcPts val="0"/>
              </a:spcAft>
              <a:buClr>
                <a:schemeClr val="dk1"/>
              </a:buClr>
              <a:buSzPts val="2400"/>
              <a:buFont typeface="Arial"/>
              <a:buNone/>
            </a:pPr>
            <a:r>
              <a:rPr lang="en-US" sz="2400" b="1" dirty="0">
                <a:latin typeface="Times New Roman"/>
                <a:ea typeface="Times New Roman"/>
                <a:cs typeface="Times New Roman"/>
                <a:sym typeface="Times New Roman"/>
              </a:rPr>
              <a:t>Presentation</a:t>
            </a:r>
            <a:r>
              <a:rPr lang="en-US" sz="2400" b="1" i="0" u="none" dirty="0">
                <a:solidFill>
                  <a:schemeClr val="dk1"/>
                </a:solidFill>
                <a:latin typeface="Times New Roman"/>
                <a:ea typeface="Times New Roman"/>
                <a:cs typeface="Times New Roman"/>
                <a:sym typeface="Times New Roman"/>
              </a:rPr>
              <a:t> Layer</a:t>
            </a:r>
          </a:p>
          <a:p>
            <a:pPr marL="0" indent="0" algn="just">
              <a:spcBef>
                <a:spcPts val="0"/>
              </a:spcBef>
              <a:buSzPts val="2400"/>
              <a:buNone/>
            </a:pPr>
            <a:r>
              <a:rPr lang="en-US" sz="2000" b="1" u="sng" dirty="0">
                <a:latin typeface="Times New Roman"/>
                <a:cs typeface="Times New Roman"/>
                <a:sym typeface="Times New Roman"/>
              </a:rPr>
              <a:t>Presentation layer Example for InitiateLoan</a:t>
            </a:r>
          </a:p>
          <a:p>
            <a:pPr marL="342900" algn="just">
              <a:spcBef>
                <a:spcPts val="0"/>
              </a:spcBef>
              <a:buSzPts val="2400"/>
            </a:pPr>
            <a:r>
              <a:rPr lang="en-US" sz="2000" dirty="0">
                <a:latin typeface="Times New Roman"/>
                <a:cs typeface="Times New Roman"/>
                <a:sym typeface="Times New Roman"/>
              </a:rPr>
              <a:t>In below example user submits their data for loan which is verified</a:t>
            </a:r>
          </a:p>
          <a:p>
            <a:pPr marL="342900" algn="just">
              <a:spcBef>
                <a:spcPts val="0"/>
              </a:spcBef>
              <a:buSzPts val="2400"/>
            </a:pPr>
            <a:r>
              <a:rPr lang="en-US" sz="2000" dirty="0">
                <a:latin typeface="Times New Roman"/>
                <a:cs typeface="Times New Roman"/>
                <a:sym typeface="Times New Roman"/>
              </a:rPr>
              <a:t>Once the data is verified LoanSuccess is finally sent as response to user</a:t>
            </a:r>
          </a:p>
          <a:p>
            <a:pPr indent="-457200" algn="just">
              <a:spcBef>
                <a:spcPts val="0"/>
              </a:spcBef>
              <a:buSzPts val="2400"/>
            </a:pPr>
            <a:endParaRPr lang="en-US" sz="2000"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lang="en-US" sz="2000"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lang="en-US" sz="2400" b="1"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sz="2000" dirty="0">
              <a:latin typeface="Times New Roman" pitchFamily="18" charset="0"/>
              <a:cs typeface="Times New Roman" pitchFamily="18" charset="0"/>
            </a:endParaRPr>
          </a:p>
          <a:p>
            <a:pPr indent="-457200" algn="just">
              <a:spcBef>
                <a:spcPts val="1000"/>
              </a:spcBef>
              <a:buSzPts val="2400"/>
              <a:buNone/>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400"/>
              <a:buFont typeface="Arial"/>
              <a:buNone/>
            </a:pPr>
            <a:endParaRPr dirty="0"/>
          </a:p>
          <a:p>
            <a:pPr marL="342900" marR="0" lvl="0" indent="-215900" algn="l" rtl="0">
              <a:spcBef>
                <a:spcPts val="1400"/>
              </a:spcBef>
              <a:spcAft>
                <a:spcPts val="0"/>
              </a:spcAft>
              <a:buClr>
                <a:schemeClr val="dk1"/>
              </a:buClr>
              <a:buSzPts val="2000"/>
              <a:buFont typeface="Arial"/>
              <a:buNone/>
            </a:pPr>
            <a:endParaRPr sz="2000" b="0" i="0" u="none" dirty="0">
              <a:solidFill>
                <a:schemeClr val="dk1"/>
              </a:solidFill>
              <a:latin typeface="Times New Roman"/>
              <a:ea typeface="Times New Roman"/>
              <a:cs typeface="Times New Roman"/>
              <a:sym typeface="Times New Roman"/>
            </a:endParaRPr>
          </a:p>
        </p:txBody>
      </p:sp>
      <p:pic>
        <p:nvPicPr>
          <p:cNvPr id="2" name="Picture 1">
            <a:extLst>
              <a:ext uri="{FF2B5EF4-FFF2-40B4-BE49-F238E27FC236}">
                <a16:creationId xmlns:a16="http://schemas.microsoft.com/office/drawing/2014/main" id="{FB404C91-BE5A-BA00-306B-94958B47A4A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12713" y="2726267"/>
            <a:ext cx="6390354" cy="3374300"/>
          </a:xfrm>
          <a:prstGeom prst="rect">
            <a:avLst/>
          </a:prstGeom>
          <a:noFill/>
          <a:ln>
            <a:noFill/>
          </a:ln>
        </p:spPr>
      </p:pic>
    </p:spTree>
    <p:extLst>
      <p:ext uri="{BB962C8B-B14F-4D97-AF65-F5344CB8AC3E}">
        <p14:creationId xmlns:p14="http://schemas.microsoft.com/office/powerpoint/2010/main" val="3125807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5"/>
          <p:cNvSpPr txBox="1">
            <a:spLocks noGrp="1"/>
          </p:cNvSpPr>
          <p:nvPr>
            <p:ph type="title"/>
          </p:nvPr>
        </p:nvSpPr>
        <p:spPr>
          <a:xfrm>
            <a:off x="381000" y="152400"/>
            <a:ext cx="7086600" cy="685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Technical Architecture (contd..)</a:t>
            </a:r>
            <a:endParaRPr/>
          </a:p>
        </p:txBody>
      </p:sp>
      <p:sp>
        <p:nvSpPr>
          <p:cNvPr id="362" name="Google Shape;362;p55"/>
          <p:cNvSpPr txBox="1">
            <a:spLocks noGrp="1"/>
          </p:cNvSpPr>
          <p:nvPr>
            <p:ph type="body" idx="1"/>
          </p:nvPr>
        </p:nvSpPr>
        <p:spPr>
          <a:xfrm>
            <a:off x="508000" y="1049866"/>
            <a:ext cx="7924800" cy="5410200"/>
          </a:xfrm>
          <a:prstGeom prst="rect">
            <a:avLst/>
          </a:prstGeom>
          <a:noFill/>
          <a:ln>
            <a:noFill/>
          </a:ln>
        </p:spPr>
        <p:txBody>
          <a:bodyPr spcFirstLastPara="1" wrap="square" lIns="91425" tIns="45700" rIns="91425" bIns="45700" anchor="t" anchorCtr="0">
            <a:noAutofit/>
          </a:bodyPr>
          <a:lstStyle/>
          <a:p>
            <a:pPr marL="457200" marR="0" lvl="0" indent="-457200" algn="just" rtl="0">
              <a:lnSpc>
                <a:spcPct val="100000"/>
              </a:lnSpc>
              <a:spcBef>
                <a:spcPts val="0"/>
              </a:spcBef>
              <a:spcAft>
                <a:spcPts val="0"/>
              </a:spcAft>
              <a:buClr>
                <a:schemeClr val="dk1"/>
              </a:buClr>
              <a:buSzPts val="2400"/>
              <a:buFont typeface="Arial"/>
              <a:buNone/>
            </a:pPr>
            <a:r>
              <a:rPr lang="en-US" sz="2400" b="1" dirty="0">
                <a:latin typeface="Times New Roman"/>
                <a:ea typeface="Times New Roman"/>
                <a:cs typeface="Times New Roman"/>
                <a:sym typeface="Times New Roman"/>
              </a:rPr>
              <a:t>Presentation</a:t>
            </a:r>
            <a:r>
              <a:rPr lang="en-US" sz="2400" b="1" i="0" u="none" dirty="0">
                <a:solidFill>
                  <a:schemeClr val="dk1"/>
                </a:solidFill>
                <a:latin typeface="Times New Roman"/>
                <a:ea typeface="Times New Roman"/>
                <a:cs typeface="Times New Roman"/>
                <a:sym typeface="Times New Roman"/>
              </a:rPr>
              <a:t> Layer</a:t>
            </a:r>
          </a:p>
          <a:p>
            <a:pPr marL="457200" marR="0" lvl="0" indent="-457200" algn="just" rtl="0">
              <a:lnSpc>
                <a:spcPct val="100000"/>
              </a:lnSpc>
              <a:spcBef>
                <a:spcPts val="0"/>
              </a:spcBef>
              <a:spcAft>
                <a:spcPts val="0"/>
              </a:spcAft>
              <a:buClr>
                <a:schemeClr val="dk1"/>
              </a:buClr>
              <a:buSzPts val="2400"/>
              <a:buFont typeface="Arial"/>
              <a:buNone/>
            </a:pPr>
            <a:r>
              <a:rPr lang="en-US" sz="2000" b="1" u="sng" dirty="0">
                <a:latin typeface="Times New Roman"/>
                <a:cs typeface="Times New Roman"/>
                <a:sym typeface="Times New Roman"/>
              </a:rPr>
              <a:t>More presentation layer technologies</a:t>
            </a:r>
          </a:p>
          <a:p>
            <a:pPr indent="-457200" algn="just">
              <a:spcBef>
                <a:spcPts val="0"/>
              </a:spcBef>
              <a:buSzPts val="2400"/>
            </a:pPr>
            <a:r>
              <a:rPr lang="en-US" sz="2000" dirty="0">
                <a:latin typeface="Times New Roman"/>
                <a:cs typeface="Times New Roman"/>
                <a:sym typeface="Times New Roman"/>
              </a:rPr>
              <a:t>Apart from JEE, other technologies like JavaScript, AJAX(Asynchronous JavaScript and XML) can be used</a:t>
            </a:r>
          </a:p>
          <a:p>
            <a:pPr marL="457200" marR="0" lvl="0" indent="-457200" algn="just" rtl="0">
              <a:lnSpc>
                <a:spcPct val="100000"/>
              </a:lnSpc>
              <a:spcBef>
                <a:spcPts val="0"/>
              </a:spcBef>
              <a:spcAft>
                <a:spcPts val="0"/>
              </a:spcAft>
              <a:buClr>
                <a:schemeClr val="dk1"/>
              </a:buClr>
              <a:buSzPts val="2400"/>
              <a:buFont typeface="Arial"/>
              <a:buNone/>
            </a:pPr>
            <a:endParaRPr lang="en-US" sz="2000" dirty="0">
              <a:latin typeface="Times New Roman"/>
              <a:cs typeface="Times New Roman"/>
              <a:sym typeface="Times New Roman"/>
            </a:endParaRPr>
          </a:p>
          <a:p>
            <a:pPr indent="-457200" algn="just">
              <a:spcBef>
                <a:spcPts val="0"/>
              </a:spcBef>
              <a:buSzPts val="2400"/>
            </a:pPr>
            <a:endParaRPr lang="en-US" sz="2000" dirty="0">
              <a:latin typeface="Times New Roman"/>
              <a:cs typeface="Times New Roman"/>
              <a:sym typeface="Times New Roman"/>
            </a:endParaRPr>
          </a:p>
          <a:p>
            <a:pPr indent="-457200" algn="just">
              <a:spcBef>
                <a:spcPts val="0"/>
              </a:spcBef>
              <a:buSzPts val="2400"/>
            </a:pPr>
            <a:endParaRPr lang="en-US" sz="2000"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lang="en-US" sz="2000"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lang="en-US" sz="2400" b="1"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sz="2000" dirty="0">
              <a:latin typeface="Times New Roman" pitchFamily="18" charset="0"/>
              <a:cs typeface="Times New Roman" pitchFamily="18" charset="0"/>
            </a:endParaRPr>
          </a:p>
          <a:p>
            <a:pPr indent="-457200" algn="just">
              <a:spcBef>
                <a:spcPts val="1000"/>
              </a:spcBef>
              <a:buSzPts val="2400"/>
              <a:buNone/>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400"/>
              <a:buFont typeface="Arial"/>
              <a:buNone/>
            </a:pPr>
            <a:endParaRPr dirty="0"/>
          </a:p>
          <a:p>
            <a:pPr marL="342900" marR="0" lvl="0" indent="-215900" algn="l" rtl="0">
              <a:spcBef>
                <a:spcPts val="1400"/>
              </a:spcBef>
              <a:spcAft>
                <a:spcPts val="0"/>
              </a:spcAft>
              <a:buClr>
                <a:schemeClr val="dk1"/>
              </a:buClr>
              <a:buSzPts val="2000"/>
              <a:buFont typeface="Arial"/>
              <a:buNone/>
            </a:pPr>
            <a:endParaRPr sz="2000" b="0" i="0" u="none"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961133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304800" y="381000"/>
            <a:ext cx="7086600" cy="685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Enterprise Architecture (contd..)</a:t>
            </a:r>
            <a:endParaRPr/>
          </a:p>
        </p:txBody>
      </p:sp>
      <p:sp>
        <p:nvSpPr>
          <p:cNvPr id="114" name="Google Shape;114;p17"/>
          <p:cNvSpPr txBox="1">
            <a:spLocks noGrp="1"/>
          </p:cNvSpPr>
          <p:nvPr>
            <p:ph type="body" idx="1"/>
          </p:nvPr>
        </p:nvSpPr>
        <p:spPr>
          <a:xfrm>
            <a:off x="533400" y="1219200"/>
            <a:ext cx="7924800" cy="5181600"/>
          </a:xfrm>
          <a:prstGeom prst="rect">
            <a:avLst/>
          </a:prstGeom>
          <a:noFill/>
          <a:ln>
            <a:noFill/>
          </a:ln>
        </p:spPr>
        <p:txBody>
          <a:bodyPr spcFirstLastPara="1" wrap="square" lIns="91425" tIns="45700" rIns="91425" bIns="45700" anchor="t" anchorCtr="0">
            <a:noAutofit/>
          </a:bodyPr>
          <a:lstStyle/>
          <a:p>
            <a:pPr marL="457200" marR="0" lvl="0" indent="-457200" algn="just" rtl="0">
              <a:lnSpc>
                <a:spcPct val="100000"/>
              </a:lnSpc>
              <a:spcBef>
                <a:spcPts val="0"/>
              </a:spcBef>
              <a:spcAft>
                <a:spcPts val="0"/>
              </a:spcAft>
              <a:buClr>
                <a:srgbClr val="FF0000"/>
              </a:buClr>
              <a:buSzPts val="2000"/>
              <a:buFont typeface="Arial"/>
              <a:buChar char="•"/>
            </a:pPr>
            <a:r>
              <a:rPr lang="en-US" sz="2000" b="0" i="0" u="none">
                <a:solidFill>
                  <a:srgbClr val="FF0000"/>
                </a:solidFill>
                <a:latin typeface="Times New Roman"/>
                <a:ea typeface="Times New Roman"/>
                <a:cs typeface="Times New Roman"/>
                <a:sym typeface="Times New Roman"/>
              </a:rPr>
              <a:t>Enterprise architecture</a:t>
            </a:r>
            <a:r>
              <a:rPr lang="en-US" sz="2000" b="0" i="0" u="none">
                <a:solidFill>
                  <a:schemeClr val="dk1"/>
                </a:solidFill>
                <a:latin typeface="Times New Roman"/>
                <a:ea typeface="Times New Roman"/>
                <a:cs typeface="Times New Roman"/>
                <a:sym typeface="Times New Roman"/>
              </a:rPr>
              <a:t> helps to conceptualize, represent, understand and analyze these business scenarios, keeping business applications, user and data under consideration.</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Enterprise architecture is shown in the next slide</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Enterprise architecture in turn contains several architectures</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Enterprise architecture is the one that explains the building blocks of an organization and the interaction between these building blocks</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It helps in alignment between business and IT</a:t>
            </a:r>
            <a:endParaRPr/>
          </a:p>
          <a:p>
            <a:pPr marL="457200" marR="0" lvl="0" indent="-330200" algn="just" rtl="0">
              <a:lnSpc>
                <a:spcPct val="100000"/>
              </a:lnSpc>
              <a:spcBef>
                <a:spcPts val="10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457200" marR="0" lvl="0" indent="-330200" algn="just" rtl="0">
              <a:lnSpc>
                <a:spcPct val="100000"/>
              </a:lnSpc>
              <a:spcBef>
                <a:spcPts val="10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342900" marR="0" lvl="0" indent="-215900" algn="l" rtl="0">
              <a:spcBef>
                <a:spcPts val="14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5"/>
          <p:cNvSpPr txBox="1">
            <a:spLocks noGrp="1"/>
          </p:cNvSpPr>
          <p:nvPr>
            <p:ph type="title"/>
          </p:nvPr>
        </p:nvSpPr>
        <p:spPr>
          <a:xfrm>
            <a:off x="381000" y="152400"/>
            <a:ext cx="7086600" cy="685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Technical Architecture (contd..)</a:t>
            </a:r>
            <a:endParaRPr/>
          </a:p>
        </p:txBody>
      </p:sp>
      <p:sp>
        <p:nvSpPr>
          <p:cNvPr id="362" name="Google Shape;362;p55"/>
          <p:cNvSpPr txBox="1">
            <a:spLocks noGrp="1"/>
          </p:cNvSpPr>
          <p:nvPr>
            <p:ph type="body" idx="1"/>
          </p:nvPr>
        </p:nvSpPr>
        <p:spPr>
          <a:xfrm>
            <a:off x="457200" y="1066800"/>
            <a:ext cx="7924800" cy="5537200"/>
          </a:xfrm>
          <a:prstGeom prst="rect">
            <a:avLst/>
          </a:prstGeom>
          <a:noFill/>
          <a:ln>
            <a:noFill/>
          </a:ln>
        </p:spPr>
        <p:txBody>
          <a:bodyPr spcFirstLastPara="1" wrap="square" lIns="91425" tIns="45700" rIns="91425" bIns="45700" anchor="t" anchorCtr="0">
            <a:noAutofit/>
          </a:bodyPr>
          <a:lstStyle/>
          <a:p>
            <a:pPr marL="457200" marR="0" lvl="0" indent="-457200" algn="just" rtl="0">
              <a:lnSpc>
                <a:spcPct val="100000"/>
              </a:lnSpc>
              <a:spcBef>
                <a:spcPts val="0"/>
              </a:spcBef>
              <a:spcAft>
                <a:spcPts val="0"/>
              </a:spcAft>
              <a:buClr>
                <a:schemeClr val="dk1"/>
              </a:buClr>
              <a:buSzPts val="2400"/>
              <a:buFont typeface="Arial"/>
              <a:buNone/>
            </a:pPr>
            <a:r>
              <a:rPr lang="en-US" sz="2400" b="1" dirty="0">
                <a:latin typeface="Times New Roman"/>
                <a:ea typeface="Times New Roman"/>
                <a:cs typeface="Times New Roman"/>
                <a:sym typeface="Times New Roman"/>
              </a:rPr>
              <a:t>Presentation</a:t>
            </a:r>
            <a:r>
              <a:rPr lang="en-US" sz="2400" b="1" i="0" u="none" dirty="0">
                <a:solidFill>
                  <a:schemeClr val="dk1"/>
                </a:solidFill>
                <a:latin typeface="Times New Roman"/>
                <a:ea typeface="Times New Roman"/>
                <a:cs typeface="Times New Roman"/>
                <a:sym typeface="Times New Roman"/>
              </a:rPr>
              <a:t> Layer</a:t>
            </a:r>
          </a:p>
          <a:p>
            <a:pPr marL="457200" marR="0" lvl="0" indent="-457200" algn="just" rtl="0">
              <a:lnSpc>
                <a:spcPct val="100000"/>
              </a:lnSpc>
              <a:spcBef>
                <a:spcPts val="0"/>
              </a:spcBef>
              <a:spcAft>
                <a:spcPts val="0"/>
              </a:spcAft>
              <a:buClr>
                <a:schemeClr val="dk1"/>
              </a:buClr>
              <a:buSzPts val="2400"/>
              <a:buFont typeface="Arial"/>
              <a:buNone/>
            </a:pPr>
            <a:r>
              <a:rPr lang="en-US" sz="2400" b="1" dirty="0">
                <a:latin typeface="Times New Roman"/>
                <a:cs typeface="Times New Roman"/>
                <a:sym typeface="Times New Roman"/>
              </a:rPr>
              <a:t>Design aspects of Presentation layer</a:t>
            </a:r>
          </a:p>
          <a:p>
            <a:pPr indent="-457200" algn="just">
              <a:spcBef>
                <a:spcPts val="0"/>
              </a:spcBef>
              <a:buSzPts val="2400"/>
            </a:pPr>
            <a:r>
              <a:rPr lang="en-US" sz="2000" dirty="0">
                <a:latin typeface="Times New Roman"/>
                <a:cs typeface="Times New Roman"/>
                <a:sym typeface="Times New Roman"/>
              </a:rPr>
              <a:t>Usability  - proper usage of screen, visual appeal</a:t>
            </a:r>
          </a:p>
          <a:p>
            <a:pPr indent="-457200" algn="just">
              <a:spcBef>
                <a:spcPts val="0"/>
              </a:spcBef>
              <a:buSzPts val="2400"/>
            </a:pPr>
            <a:r>
              <a:rPr lang="en-US" sz="2000" dirty="0">
                <a:latin typeface="Times New Roman"/>
                <a:cs typeface="Times New Roman"/>
                <a:sym typeface="Times New Roman"/>
              </a:rPr>
              <a:t>Input validation</a:t>
            </a:r>
          </a:p>
          <a:p>
            <a:pPr indent="-457200" algn="just">
              <a:spcBef>
                <a:spcPts val="0"/>
              </a:spcBef>
              <a:buSzPts val="2400"/>
            </a:pPr>
            <a:r>
              <a:rPr lang="en-US" sz="2000" dirty="0">
                <a:latin typeface="Times New Roman"/>
                <a:cs typeface="Times New Roman"/>
                <a:sym typeface="Times New Roman"/>
              </a:rPr>
              <a:t>Internationalization - Local Language support</a:t>
            </a:r>
          </a:p>
          <a:p>
            <a:pPr indent="-457200" algn="just">
              <a:spcBef>
                <a:spcPts val="0"/>
              </a:spcBef>
              <a:buSzPts val="2400"/>
            </a:pPr>
            <a:r>
              <a:rPr lang="en-US" sz="2000" dirty="0">
                <a:latin typeface="Times New Roman"/>
                <a:cs typeface="Times New Roman"/>
                <a:sym typeface="Times New Roman"/>
              </a:rPr>
              <a:t>Data Transformation</a:t>
            </a:r>
          </a:p>
          <a:p>
            <a:pPr indent="-457200" algn="just">
              <a:spcBef>
                <a:spcPts val="0"/>
              </a:spcBef>
              <a:buSzPts val="2400"/>
            </a:pPr>
            <a:r>
              <a:rPr lang="en-US" sz="2000" dirty="0">
                <a:latin typeface="Times New Roman"/>
                <a:cs typeface="Times New Roman"/>
                <a:sym typeface="Times New Roman"/>
              </a:rPr>
              <a:t>Navigation</a:t>
            </a:r>
          </a:p>
          <a:p>
            <a:pPr indent="-457200" algn="just">
              <a:spcBef>
                <a:spcPts val="0"/>
              </a:spcBef>
              <a:buSzPts val="2400"/>
            </a:pPr>
            <a:r>
              <a:rPr lang="en-US" sz="2000" dirty="0">
                <a:latin typeface="Times New Roman"/>
                <a:cs typeface="Times New Roman"/>
                <a:sym typeface="Times New Roman"/>
              </a:rPr>
              <a:t>Session management and cache management</a:t>
            </a:r>
          </a:p>
          <a:p>
            <a:pPr indent="-457200" algn="just">
              <a:spcBef>
                <a:spcPts val="0"/>
              </a:spcBef>
              <a:buSzPts val="2400"/>
            </a:pPr>
            <a:r>
              <a:rPr lang="en-US" sz="2000" dirty="0">
                <a:latin typeface="Times New Roman"/>
                <a:cs typeface="Times New Roman"/>
                <a:sym typeface="Times New Roman"/>
              </a:rPr>
              <a:t>Deployment considerations</a:t>
            </a:r>
          </a:p>
          <a:p>
            <a:pPr indent="-457200" algn="just">
              <a:spcBef>
                <a:spcPts val="0"/>
              </a:spcBef>
              <a:buSzPts val="2400"/>
            </a:pPr>
            <a:r>
              <a:rPr lang="en-US" sz="2000" dirty="0">
                <a:latin typeface="Times New Roman"/>
                <a:cs typeface="Times New Roman"/>
                <a:sym typeface="Times New Roman"/>
              </a:rPr>
              <a:t>Reusability</a:t>
            </a:r>
          </a:p>
          <a:p>
            <a:pPr indent="-457200" algn="just">
              <a:spcBef>
                <a:spcPts val="0"/>
              </a:spcBef>
              <a:buSzPts val="2400"/>
            </a:pPr>
            <a:r>
              <a:rPr lang="en-US" sz="2000" dirty="0">
                <a:latin typeface="Times New Roman"/>
                <a:cs typeface="Times New Roman"/>
                <a:sym typeface="Times New Roman"/>
              </a:rPr>
              <a:t>Security</a:t>
            </a:r>
          </a:p>
          <a:p>
            <a:pPr indent="-457200" algn="just">
              <a:spcBef>
                <a:spcPts val="0"/>
              </a:spcBef>
              <a:buSzPts val="2400"/>
            </a:pPr>
            <a:r>
              <a:rPr lang="en-US" sz="2000" dirty="0">
                <a:latin typeface="Times New Roman"/>
                <a:cs typeface="Times New Roman"/>
                <a:sym typeface="Times New Roman"/>
              </a:rPr>
              <a:t>Portal integration - Integration of several applications so that user can access the relevant application in a single window</a:t>
            </a:r>
          </a:p>
          <a:p>
            <a:pPr marL="457200" marR="0" lvl="0" indent="-457200" algn="just" rtl="0">
              <a:lnSpc>
                <a:spcPct val="100000"/>
              </a:lnSpc>
              <a:spcBef>
                <a:spcPts val="0"/>
              </a:spcBef>
              <a:spcAft>
                <a:spcPts val="0"/>
              </a:spcAft>
              <a:buClr>
                <a:schemeClr val="dk1"/>
              </a:buClr>
              <a:buSzPts val="2400"/>
              <a:buFont typeface="Arial"/>
              <a:buNone/>
            </a:pPr>
            <a:endParaRPr lang="en-US" sz="2400" b="1"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sz="2000" dirty="0">
              <a:latin typeface="Times New Roman" pitchFamily="18" charset="0"/>
              <a:cs typeface="Times New Roman" pitchFamily="18" charset="0"/>
            </a:endParaRPr>
          </a:p>
          <a:p>
            <a:pPr indent="-457200" algn="just">
              <a:spcBef>
                <a:spcPts val="1000"/>
              </a:spcBef>
              <a:buSzPts val="2400"/>
              <a:buNone/>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400"/>
              <a:buFont typeface="Arial"/>
              <a:buNone/>
            </a:pPr>
            <a:endParaRPr dirty="0"/>
          </a:p>
          <a:p>
            <a:pPr marL="342900" marR="0" lvl="0" indent="-215900" algn="l" rtl="0">
              <a:spcBef>
                <a:spcPts val="1400"/>
              </a:spcBef>
              <a:spcAft>
                <a:spcPts val="0"/>
              </a:spcAft>
              <a:buClr>
                <a:schemeClr val="dk1"/>
              </a:buClr>
              <a:buSzPts val="2000"/>
              <a:buFont typeface="Arial"/>
              <a:buNone/>
            </a:pPr>
            <a:endParaRPr sz="2000" b="0" i="0" u="none" dirty="0">
              <a:solidFill>
                <a:schemeClr val="dk1"/>
              </a:solidFill>
              <a:latin typeface="Times New Roman"/>
              <a:ea typeface="Times New Roman"/>
              <a:cs typeface="Times New Roman"/>
              <a:sym typeface="Times New Roman"/>
            </a:endParaRPr>
          </a:p>
        </p:txBody>
      </p:sp>
      <p:pic>
        <p:nvPicPr>
          <p:cNvPr id="2" name="Picture 1">
            <a:extLst>
              <a:ext uri="{FF2B5EF4-FFF2-40B4-BE49-F238E27FC236}">
                <a16:creationId xmlns:a16="http://schemas.microsoft.com/office/drawing/2014/main" id="{5E1B9792-3B0D-7159-E99D-8BA4875A2C0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98446" y="4964465"/>
            <a:ext cx="2843954" cy="187383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5"/>
          <p:cNvSpPr txBox="1">
            <a:spLocks noGrp="1"/>
          </p:cNvSpPr>
          <p:nvPr>
            <p:ph type="title"/>
          </p:nvPr>
        </p:nvSpPr>
        <p:spPr>
          <a:xfrm>
            <a:off x="381000" y="152400"/>
            <a:ext cx="7086600" cy="685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Technical Architecture (contd..)</a:t>
            </a:r>
            <a:endParaRPr/>
          </a:p>
        </p:txBody>
      </p:sp>
      <p:sp>
        <p:nvSpPr>
          <p:cNvPr id="362" name="Google Shape;362;p55"/>
          <p:cNvSpPr txBox="1">
            <a:spLocks noGrp="1"/>
          </p:cNvSpPr>
          <p:nvPr>
            <p:ph type="body" idx="1"/>
          </p:nvPr>
        </p:nvSpPr>
        <p:spPr>
          <a:xfrm>
            <a:off x="457200" y="1066800"/>
            <a:ext cx="7924800" cy="5410200"/>
          </a:xfrm>
          <a:prstGeom prst="rect">
            <a:avLst/>
          </a:prstGeom>
          <a:noFill/>
          <a:ln>
            <a:noFill/>
          </a:ln>
        </p:spPr>
        <p:txBody>
          <a:bodyPr spcFirstLastPara="1" wrap="square" lIns="91425" tIns="45700" rIns="91425" bIns="45700" anchor="t" anchorCtr="0">
            <a:noAutofit/>
          </a:bodyPr>
          <a:lstStyle/>
          <a:p>
            <a:pPr marL="457200" marR="0" lvl="0" indent="-457200" algn="just" rtl="0">
              <a:lnSpc>
                <a:spcPct val="100000"/>
              </a:lnSpc>
              <a:spcBef>
                <a:spcPts val="0"/>
              </a:spcBef>
              <a:spcAft>
                <a:spcPts val="0"/>
              </a:spcAft>
              <a:buClr>
                <a:schemeClr val="dk1"/>
              </a:buClr>
              <a:buSzPts val="2400"/>
              <a:buFont typeface="Arial"/>
              <a:buNone/>
            </a:pPr>
            <a:r>
              <a:rPr lang="en-US" sz="2400" b="1" i="0" u="none" dirty="0">
                <a:solidFill>
                  <a:schemeClr val="dk1"/>
                </a:solidFill>
                <a:latin typeface="Times New Roman"/>
                <a:ea typeface="Times New Roman"/>
                <a:cs typeface="Times New Roman"/>
                <a:sym typeface="Times New Roman"/>
              </a:rPr>
              <a:t>Business Layer</a:t>
            </a:r>
          </a:p>
          <a:p>
            <a:pPr indent="-457200" algn="just">
              <a:spcBef>
                <a:spcPts val="0"/>
              </a:spcBef>
              <a:buSzPts val="2400"/>
            </a:pPr>
            <a:r>
              <a:rPr lang="en-US" sz="2000" dirty="0">
                <a:latin typeface="Times New Roman"/>
                <a:cs typeface="Times New Roman"/>
                <a:sym typeface="Times New Roman"/>
              </a:rPr>
              <a:t>This layer is the heart of the enterprise application as well as the complex layer</a:t>
            </a:r>
          </a:p>
          <a:p>
            <a:pPr indent="-457200" algn="just">
              <a:spcBef>
                <a:spcPts val="0"/>
              </a:spcBef>
              <a:buSzPts val="2400"/>
            </a:pPr>
            <a:r>
              <a:rPr lang="en-US" sz="2000" dirty="0">
                <a:latin typeface="Times New Roman"/>
                <a:cs typeface="Times New Roman"/>
                <a:sym typeface="Times New Roman"/>
              </a:rPr>
              <a:t>Business layer contains business entities, business rules and business constraints</a:t>
            </a:r>
          </a:p>
          <a:p>
            <a:pPr indent="-457200" algn="just">
              <a:spcBef>
                <a:spcPts val="0"/>
              </a:spcBef>
              <a:buSzPts val="2400"/>
            </a:pPr>
            <a:r>
              <a:rPr lang="en-US" sz="2000" dirty="0">
                <a:latin typeface="Times New Roman"/>
                <a:cs typeface="Times New Roman"/>
                <a:sym typeface="Times New Roman"/>
              </a:rPr>
              <a:t>This layer is called as the middle layer of the enterprise application</a:t>
            </a:r>
          </a:p>
          <a:p>
            <a:pPr marL="0" indent="0" algn="just">
              <a:spcBef>
                <a:spcPts val="0"/>
              </a:spcBef>
              <a:buSzPts val="2400"/>
              <a:buNone/>
            </a:pPr>
            <a:endParaRPr lang="en-US" sz="2000"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lang="en-US" sz="2400" b="1"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lang="en-US" sz="2400" b="1"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lang="en-US" sz="2400" b="1"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sz="2000" dirty="0">
              <a:latin typeface="Times New Roman" pitchFamily="18" charset="0"/>
              <a:cs typeface="Times New Roman" pitchFamily="18" charset="0"/>
            </a:endParaRPr>
          </a:p>
          <a:p>
            <a:pPr indent="-457200" algn="just">
              <a:spcBef>
                <a:spcPts val="1000"/>
              </a:spcBef>
              <a:buSzPts val="2400"/>
              <a:buNone/>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400"/>
              <a:buFont typeface="Arial"/>
              <a:buNone/>
            </a:pPr>
            <a:endParaRPr dirty="0"/>
          </a:p>
          <a:p>
            <a:pPr marL="342900" marR="0" lvl="0" indent="-215900" algn="l" rtl="0">
              <a:spcBef>
                <a:spcPts val="1400"/>
              </a:spcBef>
              <a:spcAft>
                <a:spcPts val="0"/>
              </a:spcAft>
              <a:buClr>
                <a:schemeClr val="dk1"/>
              </a:buClr>
              <a:buSzPts val="2000"/>
              <a:buFont typeface="Arial"/>
              <a:buNone/>
            </a:pPr>
            <a:endParaRPr sz="2000" b="0" i="0" u="none"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8967648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5"/>
          <p:cNvSpPr txBox="1">
            <a:spLocks noGrp="1"/>
          </p:cNvSpPr>
          <p:nvPr>
            <p:ph type="title"/>
          </p:nvPr>
        </p:nvSpPr>
        <p:spPr>
          <a:xfrm>
            <a:off x="381000" y="152400"/>
            <a:ext cx="7086600" cy="685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Technical Architecture (contd..)</a:t>
            </a:r>
            <a:endParaRPr/>
          </a:p>
        </p:txBody>
      </p:sp>
      <p:sp>
        <p:nvSpPr>
          <p:cNvPr id="362" name="Google Shape;362;p55"/>
          <p:cNvSpPr txBox="1">
            <a:spLocks noGrp="1"/>
          </p:cNvSpPr>
          <p:nvPr>
            <p:ph type="body" idx="1"/>
          </p:nvPr>
        </p:nvSpPr>
        <p:spPr>
          <a:xfrm>
            <a:off x="457200" y="1066800"/>
            <a:ext cx="7924800" cy="5410200"/>
          </a:xfrm>
          <a:prstGeom prst="rect">
            <a:avLst/>
          </a:prstGeom>
          <a:noFill/>
          <a:ln>
            <a:noFill/>
          </a:ln>
        </p:spPr>
        <p:txBody>
          <a:bodyPr spcFirstLastPara="1" wrap="square" lIns="91425" tIns="45700" rIns="91425" bIns="45700" anchor="t" anchorCtr="0">
            <a:noAutofit/>
          </a:bodyPr>
          <a:lstStyle/>
          <a:p>
            <a:pPr marL="457200" marR="0" lvl="0" indent="-457200" algn="just" rtl="0">
              <a:lnSpc>
                <a:spcPct val="100000"/>
              </a:lnSpc>
              <a:spcBef>
                <a:spcPts val="0"/>
              </a:spcBef>
              <a:spcAft>
                <a:spcPts val="0"/>
              </a:spcAft>
              <a:buClr>
                <a:schemeClr val="dk1"/>
              </a:buClr>
              <a:buSzPts val="2400"/>
              <a:buFont typeface="Arial"/>
              <a:buNone/>
            </a:pPr>
            <a:r>
              <a:rPr lang="en-US" sz="2400" b="1" i="0" u="none" dirty="0">
                <a:solidFill>
                  <a:schemeClr val="dk1"/>
                </a:solidFill>
                <a:latin typeface="Times New Roman"/>
                <a:ea typeface="Times New Roman"/>
                <a:cs typeface="Times New Roman"/>
                <a:sym typeface="Times New Roman"/>
              </a:rPr>
              <a:t>Business Layer</a:t>
            </a:r>
          </a:p>
          <a:p>
            <a:pPr marL="0" indent="0" algn="just">
              <a:spcBef>
                <a:spcPts val="0"/>
              </a:spcBef>
              <a:buSzPts val="2400"/>
              <a:buNone/>
            </a:pPr>
            <a:endParaRPr lang="en-US" sz="2000"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lang="en-US" sz="2400" b="1"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lang="en-US" sz="2400" b="1"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lang="en-US" sz="2400" b="1"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sz="2000" dirty="0">
              <a:latin typeface="Times New Roman" pitchFamily="18" charset="0"/>
              <a:cs typeface="Times New Roman" pitchFamily="18" charset="0"/>
            </a:endParaRPr>
          </a:p>
          <a:p>
            <a:pPr indent="-457200" algn="just">
              <a:spcBef>
                <a:spcPts val="1000"/>
              </a:spcBef>
              <a:buSzPts val="2400"/>
              <a:buNone/>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400"/>
              <a:buFont typeface="Arial"/>
              <a:buNone/>
            </a:pPr>
            <a:endParaRPr dirty="0"/>
          </a:p>
          <a:p>
            <a:pPr marL="342900" marR="0" lvl="0" indent="-215900" algn="l" rtl="0">
              <a:spcBef>
                <a:spcPts val="1400"/>
              </a:spcBef>
              <a:spcAft>
                <a:spcPts val="0"/>
              </a:spcAft>
              <a:buClr>
                <a:schemeClr val="dk1"/>
              </a:buClr>
              <a:buSzPts val="2000"/>
              <a:buFont typeface="Arial"/>
              <a:buNone/>
            </a:pPr>
            <a:endParaRPr sz="2000" b="0" i="0" u="none" dirty="0">
              <a:solidFill>
                <a:schemeClr val="dk1"/>
              </a:solidFill>
              <a:latin typeface="Times New Roman"/>
              <a:ea typeface="Times New Roman"/>
              <a:cs typeface="Times New Roman"/>
              <a:sym typeface="Times New Roman"/>
            </a:endParaRPr>
          </a:p>
        </p:txBody>
      </p:sp>
      <p:pic>
        <p:nvPicPr>
          <p:cNvPr id="2" name="Picture 1">
            <a:extLst>
              <a:ext uri="{FF2B5EF4-FFF2-40B4-BE49-F238E27FC236}">
                <a16:creationId xmlns:a16="http://schemas.microsoft.com/office/drawing/2014/main" id="{0E2925E0-A29A-CBE1-29E2-2C8F6A6EFC9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06244" y="1492476"/>
            <a:ext cx="6116956" cy="5249077"/>
          </a:xfrm>
          <a:prstGeom prst="rect">
            <a:avLst/>
          </a:prstGeom>
          <a:noFill/>
          <a:ln>
            <a:noFill/>
          </a:ln>
        </p:spPr>
      </p:pic>
    </p:spTree>
    <p:extLst>
      <p:ext uri="{BB962C8B-B14F-4D97-AF65-F5344CB8AC3E}">
        <p14:creationId xmlns:p14="http://schemas.microsoft.com/office/powerpoint/2010/main" val="17475176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5"/>
          <p:cNvSpPr txBox="1">
            <a:spLocks noGrp="1"/>
          </p:cNvSpPr>
          <p:nvPr>
            <p:ph type="title"/>
          </p:nvPr>
        </p:nvSpPr>
        <p:spPr>
          <a:xfrm>
            <a:off x="381000" y="152400"/>
            <a:ext cx="7086600" cy="685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Technical Architecture (contd..)</a:t>
            </a:r>
            <a:endParaRPr/>
          </a:p>
        </p:txBody>
      </p:sp>
      <p:sp>
        <p:nvSpPr>
          <p:cNvPr id="362" name="Google Shape;362;p55"/>
          <p:cNvSpPr txBox="1">
            <a:spLocks noGrp="1"/>
          </p:cNvSpPr>
          <p:nvPr>
            <p:ph type="body" idx="1"/>
          </p:nvPr>
        </p:nvSpPr>
        <p:spPr>
          <a:xfrm>
            <a:off x="457200" y="1066800"/>
            <a:ext cx="7924800" cy="5638800"/>
          </a:xfrm>
          <a:prstGeom prst="rect">
            <a:avLst/>
          </a:prstGeom>
          <a:noFill/>
          <a:ln>
            <a:noFill/>
          </a:ln>
        </p:spPr>
        <p:txBody>
          <a:bodyPr spcFirstLastPara="1" wrap="square" lIns="91425" tIns="45700" rIns="91425" bIns="45700" anchor="t" anchorCtr="0">
            <a:noAutofit/>
          </a:bodyPr>
          <a:lstStyle/>
          <a:p>
            <a:pPr marL="457200" marR="0" lvl="0" indent="-457200" algn="just" rtl="0">
              <a:lnSpc>
                <a:spcPct val="100000"/>
              </a:lnSpc>
              <a:spcBef>
                <a:spcPts val="0"/>
              </a:spcBef>
              <a:spcAft>
                <a:spcPts val="0"/>
              </a:spcAft>
              <a:buClr>
                <a:schemeClr val="dk1"/>
              </a:buClr>
              <a:buSzPts val="2400"/>
              <a:buFont typeface="Arial"/>
              <a:buNone/>
            </a:pPr>
            <a:r>
              <a:rPr lang="en-US" sz="2400" b="1" i="0" u="none" dirty="0">
                <a:solidFill>
                  <a:schemeClr val="dk1"/>
                </a:solidFill>
                <a:latin typeface="Times New Roman"/>
                <a:ea typeface="Times New Roman"/>
                <a:cs typeface="Times New Roman"/>
                <a:sym typeface="Times New Roman"/>
              </a:rPr>
              <a:t>Business Layer</a:t>
            </a:r>
          </a:p>
          <a:p>
            <a:pPr marL="0" indent="0" algn="just">
              <a:spcBef>
                <a:spcPts val="0"/>
              </a:spcBef>
              <a:buSzPts val="2400"/>
              <a:buNone/>
            </a:pPr>
            <a:r>
              <a:rPr lang="en-US" sz="2000" b="1" u="sng" dirty="0">
                <a:latin typeface="Times New Roman"/>
                <a:cs typeface="Times New Roman"/>
                <a:sym typeface="Times New Roman"/>
              </a:rPr>
              <a:t>Frameworks and Design patterns</a:t>
            </a:r>
          </a:p>
          <a:p>
            <a:pPr marL="342900" algn="just">
              <a:spcBef>
                <a:spcPts val="0"/>
              </a:spcBef>
              <a:buSzPts val="2400"/>
            </a:pPr>
            <a:r>
              <a:rPr lang="en-US" sz="2000" dirty="0">
                <a:latin typeface="Times New Roman"/>
                <a:cs typeface="Times New Roman"/>
                <a:sym typeface="Times New Roman"/>
              </a:rPr>
              <a:t>Business layer is divided into 4 components</a:t>
            </a:r>
          </a:p>
          <a:p>
            <a:pPr marL="0" indent="0" algn="just">
              <a:spcBef>
                <a:spcPts val="0"/>
              </a:spcBef>
              <a:buSzPts val="2400"/>
              <a:buNone/>
            </a:pPr>
            <a:r>
              <a:rPr lang="en-US" sz="2000" dirty="0">
                <a:latin typeface="Times New Roman"/>
                <a:cs typeface="Times New Roman"/>
                <a:sym typeface="Times New Roman"/>
              </a:rPr>
              <a:t>		1. Business delegate components</a:t>
            </a:r>
          </a:p>
          <a:p>
            <a:pPr marL="0" indent="0" algn="just">
              <a:spcBef>
                <a:spcPts val="0"/>
              </a:spcBef>
              <a:buSzPts val="2400"/>
              <a:buNone/>
            </a:pPr>
            <a:r>
              <a:rPr lang="en-US" sz="2000" dirty="0">
                <a:latin typeface="Times New Roman"/>
                <a:cs typeface="Times New Roman"/>
                <a:sym typeface="Times New Roman"/>
              </a:rPr>
              <a:t>		2. Session facade components</a:t>
            </a:r>
          </a:p>
          <a:p>
            <a:pPr marL="0" indent="0" algn="just">
              <a:spcBef>
                <a:spcPts val="0"/>
              </a:spcBef>
              <a:buSzPts val="2400"/>
              <a:buNone/>
            </a:pPr>
            <a:r>
              <a:rPr lang="en-US" sz="2000" dirty="0">
                <a:latin typeface="Times New Roman"/>
                <a:cs typeface="Times New Roman"/>
                <a:sym typeface="Times New Roman"/>
              </a:rPr>
              <a:t>		3. Business service components</a:t>
            </a:r>
          </a:p>
          <a:p>
            <a:pPr marL="0" indent="0" algn="just">
              <a:spcBef>
                <a:spcPts val="0"/>
              </a:spcBef>
              <a:buSzPts val="2400"/>
              <a:buNone/>
            </a:pPr>
            <a:r>
              <a:rPr lang="en-US" sz="2000" dirty="0">
                <a:latin typeface="Times New Roman"/>
                <a:cs typeface="Times New Roman"/>
                <a:sym typeface="Times New Roman"/>
              </a:rPr>
              <a:t>		4. Business model components</a:t>
            </a:r>
          </a:p>
          <a:p>
            <a:pPr marL="0" indent="0" algn="just">
              <a:spcBef>
                <a:spcPts val="0"/>
              </a:spcBef>
              <a:buSzPts val="2400"/>
              <a:buNone/>
            </a:pPr>
            <a:endParaRPr lang="en-US" sz="2000" dirty="0">
              <a:latin typeface="Times New Roman"/>
              <a:cs typeface="Times New Roman"/>
              <a:sym typeface="Times New Roman"/>
            </a:endParaRPr>
          </a:p>
          <a:p>
            <a:pPr marL="0" marR="0" lvl="0" indent="0" algn="just" rtl="0">
              <a:lnSpc>
                <a:spcPct val="100000"/>
              </a:lnSpc>
              <a:spcBef>
                <a:spcPts val="0"/>
              </a:spcBef>
              <a:spcAft>
                <a:spcPts val="0"/>
              </a:spcAft>
              <a:buClr>
                <a:schemeClr val="dk1"/>
              </a:buClr>
              <a:buSzPts val="2400"/>
              <a:buNone/>
            </a:pPr>
            <a:r>
              <a:rPr lang="en-US" sz="2000" dirty="0">
                <a:latin typeface="Times New Roman"/>
                <a:cs typeface="Times New Roman"/>
                <a:sym typeface="Times New Roman"/>
              </a:rPr>
              <a:t>1. </a:t>
            </a:r>
            <a:r>
              <a:rPr lang="en-US" sz="2000" u="sng" dirty="0">
                <a:latin typeface="Times New Roman"/>
                <a:cs typeface="Times New Roman"/>
                <a:sym typeface="Times New Roman"/>
              </a:rPr>
              <a:t>Business delegate components</a:t>
            </a:r>
          </a:p>
          <a:p>
            <a:pPr marL="342900" algn="just">
              <a:spcBef>
                <a:spcPts val="0"/>
              </a:spcBef>
              <a:buSzPts val="2400"/>
            </a:pPr>
            <a:r>
              <a:rPr lang="en-US" sz="2000" dirty="0">
                <a:latin typeface="Times New Roman"/>
                <a:cs typeface="Times New Roman"/>
                <a:sym typeface="Times New Roman"/>
              </a:rPr>
              <a:t>It is the bridge between presentation and business layer</a:t>
            </a:r>
          </a:p>
          <a:p>
            <a:pPr marL="342900" algn="just">
              <a:spcBef>
                <a:spcPts val="0"/>
              </a:spcBef>
              <a:buSzPts val="2400"/>
            </a:pPr>
            <a:r>
              <a:rPr lang="en-US" sz="2000" dirty="0">
                <a:latin typeface="Times New Roman"/>
                <a:cs typeface="Times New Roman"/>
                <a:sym typeface="Times New Roman"/>
              </a:rPr>
              <a:t>These components exposes business processes and services to the presentation layer</a:t>
            </a:r>
          </a:p>
          <a:p>
            <a:pPr marL="0" indent="0" algn="just">
              <a:spcBef>
                <a:spcPts val="0"/>
              </a:spcBef>
              <a:buSzPts val="2400"/>
              <a:buNone/>
            </a:pPr>
            <a:endParaRPr lang="en-US" sz="2000" dirty="0">
              <a:latin typeface="Times New Roman"/>
              <a:cs typeface="Times New Roman"/>
              <a:sym typeface="Times New Roman"/>
            </a:endParaRPr>
          </a:p>
          <a:p>
            <a:pPr marL="0" indent="0" algn="just">
              <a:spcBef>
                <a:spcPts val="0"/>
              </a:spcBef>
              <a:buSzPts val="2400"/>
              <a:buNone/>
            </a:pPr>
            <a:r>
              <a:rPr lang="en-US" sz="2000" dirty="0">
                <a:latin typeface="Times New Roman"/>
                <a:cs typeface="Times New Roman"/>
                <a:sym typeface="Times New Roman"/>
              </a:rPr>
              <a:t>2. </a:t>
            </a:r>
            <a:r>
              <a:rPr lang="en-US" sz="2000" u="sng" dirty="0">
                <a:latin typeface="Times New Roman"/>
                <a:cs typeface="Times New Roman"/>
                <a:sym typeface="Times New Roman"/>
              </a:rPr>
              <a:t>Session Facade components</a:t>
            </a:r>
          </a:p>
          <a:p>
            <a:pPr marL="342900" algn="just">
              <a:spcBef>
                <a:spcPts val="0"/>
              </a:spcBef>
              <a:buSzPts val="2400"/>
            </a:pPr>
            <a:r>
              <a:rPr lang="en-US" sz="2000" dirty="0">
                <a:latin typeface="Times New Roman"/>
                <a:cs typeface="Times New Roman"/>
                <a:sym typeface="Times New Roman"/>
              </a:rPr>
              <a:t>These components are used for controlling the business entities by coordinating them</a:t>
            </a:r>
          </a:p>
          <a:p>
            <a:pPr marL="342900" algn="just">
              <a:spcBef>
                <a:spcPts val="0"/>
              </a:spcBef>
              <a:buSzPts val="2400"/>
            </a:pPr>
            <a:r>
              <a:rPr lang="en-US" sz="2000" dirty="0">
                <a:latin typeface="Times New Roman"/>
                <a:cs typeface="Times New Roman"/>
                <a:sym typeface="Times New Roman"/>
              </a:rPr>
              <a:t>These components are created using enterprise session Beans(session EJBs)</a:t>
            </a:r>
          </a:p>
          <a:p>
            <a:pPr marL="0" indent="0" algn="just">
              <a:spcBef>
                <a:spcPts val="0"/>
              </a:spcBef>
              <a:buSzPts val="2400"/>
              <a:buNone/>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0" marR="0" lvl="0" indent="0" algn="just" rtl="0">
              <a:lnSpc>
                <a:spcPct val="100000"/>
              </a:lnSpc>
              <a:spcBef>
                <a:spcPts val="0"/>
              </a:spcBef>
              <a:spcAft>
                <a:spcPts val="0"/>
              </a:spcAft>
              <a:buClr>
                <a:schemeClr val="dk1"/>
              </a:buClr>
              <a:buSzPts val="2400"/>
              <a:buNone/>
            </a:pPr>
            <a:endParaRPr lang="en-US" sz="2000"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lang="en-US" sz="2400" b="1"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lang="en-US" sz="2400" b="1"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sz="2000" dirty="0">
              <a:latin typeface="Times New Roman" pitchFamily="18" charset="0"/>
              <a:cs typeface="Times New Roman" pitchFamily="18" charset="0"/>
            </a:endParaRPr>
          </a:p>
          <a:p>
            <a:pPr indent="-457200" algn="just">
              <a:spcBef>
                <a:spcPts val="1000"/>
              </a:spcBef>
              <a:buSzPts val="2400"/>
              <a:buNone/>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400"/>
              <a:buFont typeface="Arial"/>
              <a:buNone/>
            </a:pPr>
            <a:endParaRPr dirty="0"/>
          </a:p>
          <a:p>
            <a:pPr marL="342900" marR="0" lvl="0" indent="-215900" algn="l" rtl="0">
              <a:spcBef>
                <a:spcPts val="1400"/>
              </a:spcBef>
              <a:spcAft>
                <a:spcPts val="0"/>
              </a:spcAft>
              <a:buClr>
                <a:schemeClr val="dk1"/>
              </a:buClr>
              <a:buSzPts val="2000"/>
              <a:buFont typeface="Arial"/>
              <a:buNone/>
            </a:pPr>
            <a:endParaRPr sz="2000" b="0" i="0" u="none"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4110499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5"/>
          <p:cNvSpPr txBox="1">
            <a:spLocks noGrp="1"/>
          </p:cNvSpPr>
          <p:nvPr>
            <p:ph type="title"/>
          </p:nvPr>
        </p:nvSpPr>
        <p:spPr>
          <a:xfrm>
            <a:off x="381000" y="152400"/>
            <a:ext cx="7086600" cy="685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Technical Architecture (contd..)</a:t>
            </a:r>
            <a:endParaRPr/>
          </a:p>
        </p:txBody>
      </p:sp>
      <p:sp>
        <p:nvSpPr>
          <p:cNvPr id="362" name="Google Shape;362;p55"/>
          <p:cNvSpPr txBox="1">
            <a:spLocks noGrp="1"/>
          </p:cNvSpPr>
          <p:nvPr>
            <p:ph type="body" idx="1"/>
          </p:nvPr>
        </p:nvSpPr>
        <p:spPr>
          <a:xfrm>
            <a:off x="457200" y="1066800"/>
            <a:ext cx="7924800" cy="5410200"/>
          </a:xfrm>
          <a:prstGeom prst="rect">
            <a:avLst/>
          </a:prstGeom>
          <a:noFill/>
          <a:ln>
            <a:noFill/>
          </a:ln>
        </p:spPr>
        <p:txBody>
          <a:bodyPr spcFirstLastPara="1" wrap="square" lIns="91425" tIns="45700" rIns="91425" bIns="45700" anchor="t" anchorCtr="0">
            <a:noAutofit/>
          </a:bodyPr>
          <a:lstStyle/>
          <a:p>
            <a:pPr marL="457200" marR="0" lvl="0" indent="-457200" algn="just" rtl="0">
              <a:lnSpc>
                <a:spcPct val="100000"/>
              </a:lnSpc>
              <a:spcBef>
                <a:spcPts val="0"/>
              </a:spcBef>
              <a:spcAft>
                <a:spcPts val="0"/>
              </a:spcAft>
              <a:buClr>
                <a:schemeClr val="dk1"/>
              </a:buClr>
              <a:buSzPts val="2400"/>
              <a:buFont typeface="Arial"/>
              <a:buNone/>
            </a:pPr>
            <a:r>
              <a:rPr lang="en-US" sz="2400" b="1" i="0" u="none" dirty="0">
                <a:solidFill>
                  <a:schemeClr val="dk1"/>
                </a:solidFill>
                <a:latin typeface="Times New Roman"/>
                <a:ea typeface="Times New Roman"/>
                <a:cs typeface="Times New Roman"/>
                <a:sym typeface="Times New Roman"/>
              </a:rPr>
              <a:t>Business Layer</a:t>
            </a:r>
          </a:p>
          <a:p>
            <a:pPr marL="0" indent="0" algn="just">
              <a:spcBef>
                <a:spcPts val="0"/>
              </a:spcBef>
              <a:buSzPts val="2400"/>
              <a:buNone/>
            </a:pPr>
            <a:r>
              <a:rPr lang="en-US" sz="2000" dirty="0">
                <a:latin typeface="Times New Roman"/>
                <a:cs typeface="Times New Roman"/>
                <a:sym typeface="Times New Roman"/>
              </a:rPr>
              <a:t>3. </a:t>
            </a:r>
            <a:r>
              <a:rPr lang="en-US" sz="2000" u="sng" dirty="0">
                <a:latin typeface="Times New Roman"/>
                <a:cs typeface="Times New Roman"/>
                <a:sym typeface="Times New Roman"/>
              </a:rPr>
              <a:t>Business service components</a:t>
            </a:r>
          </a:p>
          <a:p>
            <a:pPr marL="342900" algn="just">
              <a:spcBef>
                <a:spcPts val="0"/>
              </a:spcBef>
              <a:buSzPts val="2400"/>
            </a:pPr>
            <a:r>
              <a:rPr lang="en-US" sz="2000" dirty="0">
                <a:latin typeface="Times New Roman"/>
                <a:cs typeface="Times New Roman"/>
                <a:sym typeface="Times New Roman"/>
              </a:rPr>
              <a:t>It implement the business functionality of the application</a:t>
            </a:r>
          </a:p>
          <a:p>
            <a:pPr marL="342900" algn="just">
              <a:spcBef>
                <a:spcPts val="0"/>
              </a:spcBef>
              <a:buSzPts val="2400"/>
            </a:pPr>
            <a:r>
              <a:rPr lang="en-US" sz="2000" dirty="0">
                <a:latin typeface="Times New Roman"/>
                <a:cs typeface="Times New Roman"/>
                <a:sym typeface="Times New Roman"/>
              </a:rPr>
              <a:t>It communicate with the integration layer</a:t>
            </a:r>
          </a:p>
          <a:p>
            <a:pPr marL="342900" algn="just">
              <a:spcBef>
                <a:spcPts val="0"/>
              </a:spcBef>
              <a:buSzPts val="2400"/>
            </a:pPr>
            <a:r>
              <a:rPr lang="en-US" sz="2000" dirty="0">
                <a:latin typeface="Times New Roman"/>
                <a:cs typeface="Times New Roman"/>
                <a:sym typeface="Times New Roman"/>
              </a:rPr>
              <a:t>These components are implemented using EJBs (Enterprise Java Bean) or POJOs(Plain Old Java Object)</a:t>
            </a:r>
          </a:p>
          <a:p>
            <a:pPr marL="0" indent="0" algn="ctr">
              <a:spcBef>
                <a:spcPts val="0"/>
              </a:spcBef>
              <a:buSzPts val="2400"/>
              <a:buNone/>
            </a:pPr>
            <a:endParaRPr lang="en-US" sz="2000" dirty="0">
              <a:latin typeface="Times New Roman"/>
              <a:cs typeface="Times New Roman"/>
              <a:sym typeface="Times New Roman"/>
            </a:endParaRPr>
          </a:p>
          <a:p>
            <a:pPr marL="0" indent="0" algn="just">
              <a:spcBef>
                <a:spcPts val="0"/>
              </a:spcBef>
              <a:buSzPts val="2400"/>
              <a:buNone/>
            </a:pPr>
            <a:r>
              <a:rPr lang="en-US" sz="2000" dirty="0">
                <a:latin typeface="Times New Roman"/>
                <a:cs typeface="Times New Roman"/>
                <a:sym typeface="Times New Roman"/>
              </a:rPr>
              <a:t>4. </a:t>
            </a:r>
            <a:r>
              <a:rPr lang="en-US" sz="2000" u="sng" dirty="0">
                <a:latin typeface="Times New Roman"/>
                <a:cs typeface="Times New Roman"/>
                <a:sym typeface="Times New Roman"/>
              </a:rPr>
              <a:t>Business model components</a:t>
            </a:r>
          </a:p>
          <a:p>
            <a:pPr marL="342900" algn="just">
              <a:spcBef>
                <a:spcPts val="0"/>
              </a:spcBef>
              <a:buSzPts val="2400"/>
            </a:pPr>
            <a:r>
              <a:rPr lang="en-US" sz="2000" dirty="0">
                <a:latin typeface="Times New Roman"/>
                <a:cs typeface="Times New Roman"/>
                <a:sym typeface="Times New Roman"/>
              </a:rPr>
              <a:t>These components comprises business data and the methods to manage the data</a:t>
            </a:r>
          </a:p>
          <a:p>
            <a:pPr marL="342900" algn="just">
              <a:spcBef>
                <a:spcPts val="0"/>
              </a:spcBef>
              <a:buSzPts val="2400"/>
            </a:pPr>
            <a:r>
              <a:rPr lang="en-US" sz="2000" dirty="0">
                <a:latin typeface="Times New Roman"/>
                <a:cs typeface="Times New Roman"/>
                <a:sym typeface="Times New Roman"/>
              </a:rPr>
              <a:t>These components are implemented using EJBs or POJOs</a:t>
            </a:r>
          </a:p>
          <a:p>
            <a:pPr marL="0" indent="0" algn="just">
              <a:spcBef>
                <a:spcPts val="0"/>
              </a:spcBef>
              <a:buSzPts val="2400"/>
              <a:buNone/>
            </a:pPr>
            <a:endParaRPr lang="en-US" sz="2000"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lang="en-US" sz="2400" b="1" i="0" u="none" dirty="0">
              <a:solidFill>
                <a:schemeClr val="dk1"/>
              </a:solidFill>
              <a:latin typeface="Times New Roman"/>
              <a:ea typeface="Times New Roman"/>
              <a:cs typeface="Times New Roman"/>
              <a:sym typeface="Times New Roman"/>
            </a:endParaRPr>
          </a:p>
          <a:p>
            <a:pPr marL="0" indent="0" algn="just">
              <a:spcBef>
                <a:spcPts val="0"/>
              </a:spcBef>
              <a:buSzPts val="2400"/>
              <a:buNone/>
            </a:pPr>
            <a:endParaRPr lang="en-US" sz="2000" u="sng" dirty="0">
              <a:latin typeface="Times New Roman"/>
              <a:cs typeface="Times New Roman"/>
              <a:sym typeface="Times New Roman"/>
            </a:endParaRPr>
          </a:p>
          <a:p>
            <a:pPr marL="0" indent="0" algn="just">
              <a:spcBef>
                <a:spcPts val="0"/>
              </a:spcBef>
              <a:buSzPts val="2400"/>
              <a:buNone/>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0" marR="0" lvl="0" indent="0" algn="just" rtl="0">
              <a:lnSpc>
                <a:spcPct val="100000"/>
              </a:lnSpc>
              <a:spcBef>
                <a:spcPts val="0"/>
              </a:spcBef>
              <a:spcAft>
                <a:spcPts val="0"/>
              </a:spcAft>
              <a:buClr>
                <a:schemeClr val="dk1"/>
              </a:buClr>
              <a:buSzPts val="2400"/>
              <a:buNone/>
            </a:pPr>
            <a:endParaRPr lang="en-US" sz="2000"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lang="en-US" sz="2400" b="1"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lang="en-US" sz="2400" b="1"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sz="2000" dirty="0">
              <a:latin typeface="Times New Roman" pitchFamily="18" charset="0"/>
              <a:cs typeface="Times New Roman" pitchFamily="18" charset="0"/>
            </a:endParaRPr>
          </a:p>
          <a:p>
            <a:pPr indent="-457200" algn="just">
              <a:spcBef>
                <a:spcPts val="1000"/>
              </a:spcBef>
              <a:buSzPts val="2400"/>
              <a:buNone/>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400"/>
              <a:buFont typeface="Arial"/>
              <a:buNone/>
            </a:pPr>
            <a:endParaRPr dirty="0"/>
          </a:p>
          <a:p>
            <a:pPr marL="342900" marR="0" lvl="0" indent="-215900" algn="l" rtl="0">
              <a:spcBef>
                <a:spcPts val="1400"/>
              </a:spcBef>
              <a:spcAft>
                <a:spcPts val="0"/>
              </a:spcAft>
              <a:buClr>
                <a:schemeClr val="dk1"/>
              </a:buClr>
              <a:buSzPts val="2000"/>
              <a:buFont typeface="Arial"/>
              <a:buNone/>
            </a:pPr>
            <a:endParaRPr sz="2000" b="0" i="0" u="none"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8724274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5"/>
          <p:cNvSpPr txBox="1">
            <a:spLocks noGrp="1"/>
          </p:cNvSpPr>
          <p:nvPr>
            <p:ph type="title"/>
          </p:nvPr>
        </p:nvSpPr>
        <p:spPr>
          <a:xfrm>
            <a:off x="381000" y="152400"/>
            <a:ext cx="7086600" cy="685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Technical Architecture (contd..)</a:t>
            </a:r>
            <a:endParaRPr/>
          </a:p>
        </p:txBody>
      </p:sp>
      <p:sp>
        <p:nvSpPr>
          <p:cNvPr id="362" name="Google Shape;362;p55"/>
          <p:cNvSpPr txBox="1">
            <a:spLocks noGrp="1"/>
          </p:cNvSpPr>
          <p:nvPr>
            <p:ph type="body" idx="1"/>
          </p:nvPr>
        </p:nvSpPr>
        <p:spPr>
          <a:xfrm>
            <a:off x="457200" y="1066800"/>
            <a:ext cx="7924800" cy="5410200"/>
          </a:xfrm>
          <a:prstGeom prst="rect">
            <a:avLst/>
          </a:prstGeom>
          <a:noFill/>
          <a:ln>
            <a:noFill/>
          </a:ln>
        </p:spPr>
        <p:txBody>
          <a:bodyPr spcFirstLastPara="1" wrap="square" lIns="91425" tIns="45700" rIns="91425" bIns="45700" anchor="t" anchorCtr="0">
            <a:noAutofit/>
          </a:bodyPr>
          <a:lstStyle/>
          <a:p>
            <a:pPr marL="0" indent="0" algn="just">
              <a:spcBef>
                <a:spcPts val="0"/>
              </a:spcBef>
              <a:buSzPts val="2400"/>
              <a:buNone/>
            </a:pPr>
            <a:r>
              <a:rPr lang="en-US" sz="2400" b="1" i="0" u="none" dirty="0">
                <a:solidFill>
                  <a:schemeClr val="dk1"/>
                </a:solidFill>
                <a:latin typeface="Times New Roman"/>
                <a:ea typeface="Times New Roman"/>
                <a:cs typeface="Times New Roman"/>
                <a:sym typeface="Times New Roman"/>
              </a:rPr>
              <a:t>Business Layer</a:t>
            </a:r>
            <a:endParaRPr lang="en-US" sz="2400" b="1" u="sng" dirty="0">
              <a:latin typeface="Times New Roman"/>
              <a:cs typeface="Times New Roman"/>
              <a:sym typeface="Times New Roman"/>
            </a:endParaRPr>
          </a:p>
          <a:p>
            <a:pPr marL="0" indent="0" algn="just">
              <a:spcBef>
                <a:spcPts val="0"/>
              </a:spcBef>
              <a:buSzPts val="2400"/>
              <a:buNone/>
            </a:pPr>
            <a:r>
              <a:rPr lang="en-US" sz="2000" b="1" u="sng" dirty="0">
                <a:latin typeface="Times New Roman"/>
                <a:cs typeface="Times New Roman"/>
                <a:sym typeface="Times New Roman"/>
              </a:rPr>
              <a:t>Interaction between Business delegate and Business service</a:t>
            </a:r>
          </a:p>
          <a:p>
            <a:pPr indent="-457200" algn="just">
              <a:spcBef>
                <a:spcPts val="0"/>
              </a:spcBef>
              <a:buSzPts val="2400"/>
            </a:pPr>
            <a:r>
              <a:rPr lang="en-US" sz="2000" dirty="0">
                <a:latin typeface="Times New Roman"/>
                <a:cs typeface="Times New Roman"/>
                <a:sym typeface="Times New Roman"/>
              </a:rPr>
              <a:t>Business delegate components access the business service components through a lookup service</a:t>
            </a:r>
          </a:p>
          <a:p>
            <a:pPr indent="-457200" algn="just">
              <a:spcBef>
                <a:spcPts val="0"/>
              </a:spcBef>
              <a:buSzPts val="2400"/>
            </a:pPr>
            <a:r>
              <a:rPr lang="en-US" sz="2000" dirty="0">
                <a:latin typeface="Times New Roman"/>
                <a:ea typeface="Times New Roman"/>
                <a:cs typeface="Times New Roman"/>
                <a:sym typeface="Times New Roman"/>
              </a:rPr>
              <a:t>This lookup service is a Service locator</a:t>
            </a:r>
          </a:p>
          <a:p>
            <a:pPr indent="-457200" algn="just">
              <a:spcBef>
                <a:spcPts val="0"/>
              </a:spcBef>
              <a:buSzPts val="2400"/>
            </a:pPr>
            <a:r>
              <a:rPr lang="en-US" sz="2000" i="0" u="none" dirty="0">
                <a:solidFill>
                  <a:schemeClr val="dk1"/>
                </a:solidFill>
                <a:latin typeface="Times New Roman"/>
                <a:ea typeface="Times New Roman"/>
                <a:cs typeface="Times New Roman"/>
                <a:sym typeface="Times New Roman"/>
              </a:rPr>
              <a:t>Business service components process the data and the results is given to the presentation layer by the Business delegate components</a:t>
            </a:r>
          </a:p>
          <a:p>
            <a:pPr indent="-457200" algn="just">
              <a:spcBef>
                <a:spcPts val="0"/>
              </a:spcBef>
              <a:buSzPts val="2400"/>
            </a:pPr>
            <a:endParaRPr lang="en-US" sz="2000" i="0" u="none" dirty="0">
              <a:solidFill>
                <a:schemeClr val="dk1"/>
              </a:solidFill>
              <a:latin typeface="Times New Roman"/>
              <a:ea typeface="Times New Roman"/>
              <a:cs typeface="Times New Roman"/>
              <a:sym typeface="Times New Roman"/>
            </a:endParaRPr>
          </a:p>
          <a:p>
            <a:pPr indent="-457200" algn="just">
              <a:spcBef>
                <a:spcPts val="0"/>
              </a:spcBef>
              <a:buSzPts val="2400"/>
            </a:pPr>
            <a:endParaRPr lang="en-US" sz="2400" i="0" u="none" dirty="0">
              <a:solidFill>
                <a:schemeClr val="dk1"/>
              </a:solidFill>
              <a:latin typeface="Times New Roman"/>
              <a:ea typeface="Times New Roman"/>
              <a:cs typeface="Times New Roman"/>
              <a:sym typeface="Times New Roman"/>
            </a:endParaRPr>
          </a:p>
          <a:p>
            <a:pPr marL="0" indent="0" algn="just">
              <a:spcBef>
                <a:spcPts val="0"/>
              </a:spcBef>
              <a:buSzPts val="2400"/>
              <a:buNone/>
            </a:pPr>
            <a:endParaRPr lang="en-US" sz="2000" u="sng" dirty="0">
              <a:latin typeface="Times New Roman"/>
              <a:cs typeface="Times New Roman"/>
              <a:sym typeface="Times New Roman"/>
            </a:endParaRPr>
          </a:p>
          <a:p>
            <a:pPr marL="0" indent="0" algn="just">
              <a:spcBef>
                <a:spcPts val="0"/>
              </a:spcBef>
              <a:buSzPts val="2400"/>
              <a:buNone/>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0" indent="0" algn="just">
              <a:spcBef>
                <a:spcPts val="0"/>
              </a:spcBef>
              <a:buSzPts val="2400"/>
              <a:buNone/>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0" marR="0" lvl="0" indent="0" algn="just" rtl="0">
              <a:lnSpc>
                <a:spcPct val="100000"/>
              </a:lnSpc>
              <a:spcBef>
                <a:spcPts val="0"/>
              </a:spcBef>
              <a:spcAft>
                <a:spcPts val="0"/>
              </a:spcAft>
              <a:buClr>
                <a:schemeClr val="dk1"/>
              </a:buClr>
              <a:buSzPts val="2400"/>
              <a:buNone/>
            </a:pPr>
            <a:endParaRPr lang="en-US" sz="2000"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lang="en-US" sz="2400" b="1"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lang="en-US" sz="2400" b="1"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sz="2000" dirty="0">
              <a:latin typeface="Times New Roman" pitchFamily="18" charset="0"/>
              <a:cs typeface="Times New Roman" pitchFamily="18" charset="0"/>
            </a:endParaRPr>
          </a:p>
          <a:p>
            <a:pPr indent="-457200" algn="just">
              <a:spcBef>
                <a:spcPts val="1000"/>
              </a:spcBef>
              <a:buSzPts val="2400"/>
              <a:buNone/>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400"/>
              <a:buFont typeface="Arial"/>
              <a:buNone/>
            </a:pPr>
            <a:endParaRPr dirty="0"/>
          </a:p>
          <a:p>
            <a:pPr marL="342900" marR="0" lvl="0" indent="-215900" algn="l" rtl="0">
              <a:spcBef>
                <a:spcPts val="1400"/>
              </a:spcBef>
              <a:spcAft>
                <a:spcPts val="0"/>
              </a:spcAft>
              <a:buClr>
                <a:schemeClr val="dk1"/>
              </a:buClr>
              <a:buSzPts val="2000"/>
              <a:buFont typeface="Arial"/>
              <a:buNone/>
            </a:pPr>
            <a:endParaRPr sz="2000" b="0" i="0" u="none" dirty="0">
              <a:solidFill>
                <a:schemeClr val="dk1"/>
              </a:solidFill>
              <a:latin typeface="Times New Roman"/>
              <a:ea typeface="Times New Roman"/>
              <a:cs typeface="Times New Roman"/>
              <a:sym typeface="Times New Roman"/>
            </a:endParaRPr>
          </a:p>
        </p:txBody>
      </p:sp>
      <p:pic>
        <p:nvPicPr>
          <p:cNvPr id="2" name="Picture 1">
            <a:extLst>
              <a:ext uri="{FF2B5EF4-FFF2-40B4-BE49-F238E27FC236}">
                <a16:creationId xmlns:a16="http://schemas.microsoft.com/office/drawing/2014/main" id="{2934928F-4874-500F-26F6-57BFF6BEDB6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19474" y="3507210"/>
            <a:ext cx="4715193" cy="3084963"/>
          </a:xfrm>
          <a:prstGeom prst="rect">
            <a:avLst/>
          </a:prstGeom>
          <a:noFill/>
          <a:ln>
            <a:noFill/>
          </a:ln>
        </p:spPr>
      </p:pic>
    </p:spTree>
    <p:extLst>
      <p:ext uri="{BB962C8B-B14F-4D97-AF65-F5344CB8AC3E}">
        <p14:creationId xmlns:p14="http://schemas.microsoft.com/office/powerpoint/2010/main" val="2694421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5"/>
          <p:cNvSpPr txBox="1">
            <a:spLocks noGrp="1"/>
          </p:cNvSpPr>
          <p:nvPr>
            <p:ph type="title"/>
          </p:nvPr>
        </p:nvSpPr>
        <p:spPr>
          <a:xfrm>
            <a:off x="381000" y="152400"/>
            <a:ext cx="7086600" cy="685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Technical Architecture (contd..)</a:t>
            </a:r>
            <a:endParaRPr/>
          </a:p>
        </p:txBody>
      </p:sp>
      <p:sp>
        <p:nvSpPr>
          <p:cNvPr id="362" name="Google Shape;362;p55"/>
          <p:cNvSpPr txBox="1">
            <a:spLocks noGrp="1"/>
          </p:cNvSpPr>
          <p:nvPr>
            <p:ph type="body" idx="1"/>
          </p:nvPr>
        </p:nvSpPr>
        <p:spPr>
          <a:xfrm>
            <a:off x="457200" y="1066800"/>
            <a:ext cx="7924800" cy="5638800"/>
          </a:xfrm>
          <a:prstGeom prst="rect">
            <a:avLst/>
          </a:prstGeom>
          <a:noFill/>
          <a:ln>
            <a:noFill/>
          </a:ln>
        </p:spPr>
        <p:txBody>
          <a:bodyPr spcFirstLastPara="1" wrap="square" lIns="91425" tIns="45700" rIns="91425" bIns="45700" anchor="t" anchorCtr="0">
            <a:noAutofit/>
          </a:bodyPr>
          <a:lstStyle/>
          <a:p>
            <a:pPr marL="0" indent="0" algn="just">
              <a:spcBef>
                <a:spcPts val="0"/>
              </a:spcBef>
              <a:buSzPts val="2400"/>
              <a:buNone/>
            </a:pPr>
            <a:r>
              <a:rPr lang="en-US" sz="2400" b="1" i="0" u="none" dirty="0">
                <a:solidFill>
                  <a:schemeClr val="dk1"/>
                </a:solidFill>
                <a:latin typeface="Times New Roman"/>
                <a:ea typeface="Times New Roman"/>
                <a:cs typeface="Times New Roman"/>
                <a:sym typeface="Times New Roman"/>
              </a:rPr>
              <a:t>Business Layer</a:t>
            </a:r>
          </a:p>
          <a:p>
            <a:pPr marL="0" indent="0" algn="just">
              <a:spcBef>
                <a:spcPts val="0"/>
              </a:spcBef>
              <a:buSzPts val="2400"/>
              <a:buNone/>
            </a:pPr>
            <a:r>
              <a:rPr lang="en-US" sz="2000" b="1" u="sng" dirty="0">
                <a:latin typeface="Times New Roman"/>
                <a:cs typeface="Times New Roman"/>
                <a:sym typeface="Times New Roman"/>
              </a:rPr>
              <a:t>Example: Initiate Loan</a:t>
            </a:r>
          </a:p>
          <a:p>
            <a:pPr marL="342900" algn="just">
              <a:spcBef>
                <a:spcPts val="0"/>
              </a:spcBef>
              <a:buSzPts val="2400"/>
            </a:pPr>
            <a:r>
              <a:rPr lang="en-US" sz="2000" dirty="0">
                <a:latin typeface="Times New Roman"/>
                <a:cs typeface="Times New Roman"/>
                <a:sym typeface="Times New Roman"/>
              </a:rPr>
              <a:t>Below diagram shows the steps happening in the business layer for InitiateLoan</a:t>
            </a:r>
          </a:p>
          <a:p>
            <a:pPr marL="342900" algn="just">
              <a:spcBef>
                <a:spcPts val="0"/>
              </a:spcBef>
              <a:buSzPts val="2400"/>
            </a:pPr>
            <a:r>
              <a:rPr lang="en-US" sz="2000" dirty="0" err="1">
                <a:latin typeface="Times New Roman"/>
                <a:cs typeface="Times New Roman"/>
                <a:sym typeface="Times New Roman"/>
              </a:rPr>
              <a:t>SaveInitiateLoanDetails</a:t>
            </a:r>
            <a:r>
              <a:rPr lang="en-US" sz="2000" dirty="0">
                <a:latin typeface="Times New Roman"/>
                <a:cs typeface="Times New Roman"/>
                <a:sym typeface="Times New Roman"/>
              </a:rPr>
              <a:t>() method first invokes the service </a:t>
            </a:r>
            <a:r>
              <a:rPr lang="en-US" sz="2000" dirty="0" err="1">
                <a:latin typeface="Times New Roman"/>
                <a:cs typeface="Times New Roman"/>
                <a:sym typeface="Times New Roman"/>
              </a:rPr>
              <a:t>InitiateLoanDelegate</a:t>
            </a:r>
            <a:r>
              <a:rPr lang="en-US" sz="2000" dirty="0">
                <a:latin typeface="Times New Roman"/>
                <a:cs typeface="Times New Roman"/>
                <a:sym typeface="Times New Roman"/>
              </a:rPr>
              <a:t>, then it invokes </a:t>
            </a:r>
            <a:r>
              <a:rPr lang="en-US" sz="2000" dirty="0" err="1">
                <a:latin typeface="Times New Roman"/>
                <a:cs typeface="Times New Roman"/>
                <a:sym typeface="Times New Roman"/>
              </a:rPr>
              <a:t>InitiateLoanService</a:t>
            </a:r>
            <a:r>
              <a:rPr lang="en-US" sz="2000" dirty="0">
                <a:latin typeface="Times New Roman"/>
                <a:cs typeface="Times New Roman"/>
                <a:sym typeface="Times New Roman"/>
              </a:rPr>
              <a:t> EJB which is a session façade which in turn invokes the service </a:t>
            </a:r>
            <a:r>
              <a:rPr lang="en-US" sz="2000" dirty="0" err="1">
                <a:latin typeface="Times New Roman"/>
                <a:cs typeface="Times New Roman"/>
                <a:sym typeface="Times New Roman"/>
              </a:rPr>
              <a:t>InitiateLoanServiceImpl</a:t>
            </a:r>
            <a:r>
              <a:rPr lang="en-US" sz="2000" dirty="0">
                <a:latin typeface="Times New Roman"/>
                <a:cs typeface="Times New Roman"/>
                <a:sym typeface="Times New Roman"/>
              </a:rPr>
              <a:t> which is the actual service implementation</a:t>
            </a:r>
          </a:p>
          <a:p>
            <a:pPr marL="0" indent="0" algn="just">
              <a:spcBef>
                <a:spcPts val="0"/>
              </a:spcBef>
              <a:buSzPts val="2400"/>
              <a:buNone/>
            </a:pPr>
            <a:endParaRPr lang="en-US" sz="2000" i="0" u="none" dirty="0">
              <a:solidFill>
                <a:schemeClr val="dk1"/>
              </a:solidFill>
              <a:latin typeface="Times New Roman"/>
              <a:ea typeface="Times New Roman"/>
              <a:cs typeface="Times New Roman"/>
              <a:sym typeface="Times New Roman"/>
            </a:endParaRPr>
          </a:p>
          <a:p>
            <a:pPr indent="-457200" algn="just">
              <a:spcBef>
                <a:spcPts val="0"/>
              </a:spcBef>
              <a:buSzPts val="2400"/>
            </a:pPr>
            <a:endParaRPr lang="en-US" sz="2400" i="0" u="none" dirty="0">
              <a:solidFill>
                <a:schemeClr val="dk1"/>
              </a:solidFill>
              <a:latin typeface="Times New Roman"/>
              <a:ea typeface="Times New Roman"/>
              <a:cs typeface="Times New Roman"/>
              <a:sym typeface="Times New Roman"/>
            </a:endParaRPr>
          </a:p>
          <a:p>
            <a:pPr marL="0" indent="0" algn="just">
              <a:spcBef>
                <a:spcPts val="0"/>
              </a:spcBef>
              <a:buSzPts val="2400"/>
              <a:buNone/>
            </a:pPr>
            <a:endParaRPr lang="en-US" sz="2000" u="sng" dirty="0">
              <a:latin typeface="Times New Roman"/>
              <a:cs typeface="Times New Roman"/>
              <a:sym typeface="Times New Roman"/>
            </a:endParaRPr>
          </a:p>
          <a:p>
            <a:pPr marL="0" indent="0" algn="just">
              <a:spcBef>
                <a:spcPts val="0"/>
              </a:spcBef>
              <a:buSzPts val="2400"/>
              <a:buNone/>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0" marR="0" lvl="0" indent="0" algn="just" rtl="0">
              <a:lnSpc>
                <a:spcPct val="100000"/>
              </a:lnSpc>
              <a:spcBef>
                <a:spcPts val="0"/>
              </a:spcBef>
              <a:spcAft>
                <a:spcPts val="0"/>
              </a:spcAft>
              <a:buClr>
                <a:schemeClr val="dk1"/>
              </a:buClr>
              <a:buSzPts val="2400"/>
              <a:buNone/>
            </a:pPr>
            <a:endParaRPr lang="en-US" sz="2000"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lang="en-US" sz="2400" b="1"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lang="en-US" sz="2400" b="1"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sz="2000" dirty="0">
              <a:latin typeface="Times New Roman" pitchFamily="18" charset="0"/>
              <a:cs typeface="Times New Roman" pitchFamily="18" charset="0"/>
            </a:endParaRPr>
          </a:p>
          <a:p>
            <a:pPr indent="-457200" algn="just">
              <a:spcBef>
                <a:spcPts val="1000"/>
              </a:spcBef>
              <a:buSzPts val="2400"/>
              <a:buNone/>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400"/>
              <a:buFont typeface="Arial"/>
              <a:buNone/>
            </a:pPr>
            <a:endParaRPr dirty="0"/>
          </a:p>
          <a:p>
            <a:pPr marL="342900" marR="0" lvl="0" indent="-215900" algn="l" rtl="0">
              <a:spcBef>
                <a:spcPts val="1400"/>
              </a:spcBef>
              <a:spcAft>
                <a:spcPts val="0"/>
              </a:spcAft>
              <a:buClr>
                <a:schemeClr val="dk1"/>
              </a:buClr>
              <a:buSzPts val="2000"/>
              <a:buFont typeface="Arial"/>
              <a:buNone/>
            </a:pPr>
            <a:endParaRPr sz="2000" b="0" i="0" u="none" dirty="0">
              <a:solidFill>
                <a:schemeClr val="dk1"/>
              </a:solidFill>
              <a:latin typeface="Times New Roman"/>
              <a:ea typeface="Times New Roman"/>
              <a:cs typeface="Times New Roman"/>
              <a:sym typeface="Times New Roman"/>
            </a:endParaRPr>
          </a:p>
        </p:txBody>
      </p:sp>
      <p:pic>
        <p:nvPicPr>
          <p:cNvPr id="2" name="Picture 1">
            <a:extLst>
              <a:ext uri="{FF2B5EF4-FFF2-40B4-BE49-F238E27FC236}">
                <a16:creationId xmlns:a16="http://schemas.microsoft.com/office/drawing/2014/main" id="{9A0751BD-2352-220C-6436-551989CE1BB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9227" y="3835928"/>
            <a:ext cx="7165546" cy="2869672"/>
          </a:xfrm>
          <a:prstGeom prst="rect">
            <a:avLst/>
          </a:prstGeom>
          <a:noFill/>
          <a:ln>
            <a:noFill/>
          </a:ln>
        </p:spPr>
      </p:pic>
    </p:spTree>
    <p:extLst>
      <p:ext uri="{BB962C8B-B14F-4D97-AF65-F5344CB8AC3E}">
        <p14:creationId xmlns:p14="http://schemas.microsoft.com/office/powerpoint/2010/main" val="22968787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5"/>
          <p:cNvSpPr txBox="1">
            <a:spLocks noGrp="1"/>
          </p:cNvSpPr>
          <p:nvPr>
            <p:ph type="title"/>
          </p:nvPr>
        </p:nvSpPr>
        <p:spPr>
          <a:xfrm>
            <a:off x="381000" y="152400"/>
            <a:ext cx="7086600" cy="685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Technical Architecture (contd..)</a:t>
            </a:r>
            <a:endParaRPr/>
          </a:p>
        </p:txBody>
      </p:sp>
      <p:sp>
        <p:nvSpPr>
          <p:cNvPr id="362" name="Google Shape;362;p55"/>
          <p:cNvSpPr txBox="1">
            <a:spLocks noGrp="1"/>
          </p:cNvSpPr>
          <p:nvPr>
            <p:ph type="body" idx="1"/>
          </p:nvPr>
        </p:nvSpPr>
        <p:spPr>
          <a:xfrm>
            <a:off x="457200" y="1066800"/>
            <a:ext cx="7924800" cy="5638800"/>
          </a:xfrm>
          <a:prstGeom prst="rect">
            <a:avLst/>
          </a:prstGeom>
          <a:noFill/>
          <a:ln>
            <a:noFill/>
          </a:ln>
        </p:spPr>
        <p:txBody>
          <a:bodyPr spcFirstLastPara="1" wrap="square" lIns="91425" tIns="45700" rIns="91425" bIns="45700" anchor="t" anchorCtr="0">
            <a:noAutofit/>
          </a:bodyPr>
          <a:lstStyle/>
          <a:p>
            <a:pPr marL="0" indent="0" algn="just">
              <a:spcBef>
                <a:spcPts val="0"/>
              </a:spcBef>
              <a:buSzPts val="2400"/>
              <a:buNone/>
            </a:pPr>
            <a:r>
              <a:rPr lang="en-US" sz="2400" b="1" i="0" u="none" dirty="0">
                <a:solidFill>
                  <a:schemeClr val="dk1"/>
                </a:solidFill>
                <a:latin typeface="Times New Roman"/>
                <a:ea typeface="Times New Roman"/>
                <a:cs typeface="Times New Roman"/>
                <a:sym typeface="Times New Roman"/>
              </a:rPr>
              <a:t>Business Layer</a:t>
            </a:r>
            <a:endParaRPr lang="en-US" sz="2400" b="1" u="sng" dirty="0">
              <a:latin typeface="Times New Roman"/>
              <a:cs typeface="Times New Roman"/>
              <a:sym typeface="Times New Roman"/>
            </a:endParaRPr>
          </a:p>
          <a:p>
            <a:pPr marL="0" indent="0" algn="just">
              <a:spcBef>
                <a:spcPts val="0"/>
              </a:spcBef>
              <a:buSzPts val="2400"/>
              <a:buNone/>
            </a:pPr>
            <a:r>
              <a:rPr lang="en-US" sz="2000" b="1" u="sng" dirty="0">
                <a:latin typeface="Times New Roman"/>
                <a:cs typeface="Times New Roman"/>
                <a:sym typeface="Times New Roman"/>
              </a:rPr>
              <a:t>Design Aspects of the Business layer</a:t>
            </a:r>
          </a:p>
          <a:p>
            <a:pPr indent="-457200" algn="just">
              <a:spcBef>
                <a:spcPts val="0"/>
              </a:spcBef>
              <a:buSzPts val="2400"/>
              <a:buFont typeface="+mj-lt"/>
              <a:buAutoNum type="arabicPeriod"/>
            </a:pPr>
            <a:r>
              <a:rPr lang="en-US" sz="2000" i="0" dirty="0">
                <a:solidFill>
                  <a:schemeClr val="dk1"/>
                </a:solidFill>
                <a:latin typeface="Times New Roman"/>
                <a:ea typeface="Times New Roman"/>
                <a:cs typeface="Times New Roman"/>
                <a:sym typeface="Times New Roman"/>
              </a:rPr>
              <a:t>Transaction Management </a:t>
            </a:r>
          </a:p>
          <a:p>
            <a:pPr marL="0" indent="0" algn="just">
              <a:spcBef>
                <a:spcPts val="0"/>
              </a:spcBef>
              <a:buSzPts val="2400"/>
              <a:buNone/>
            </a:pPr>
            <a:r>
              <a:rPr lang="en-US" sz="2000" dirty="0">
                <a:latin typeface="Times New Roman"/>
                <a:ea typeface="Times New Roman"/>
                <a:cs typeface="Times New Roman"/>
                <a:sym typeface="Times New Roman"/>
              </a:rPr>
              <a:t>	</a:t>
            </a:r>
            <a:r>
              <a:rPr lang="en-US" sz="2000" b="1" dirty="0">
                <a:latin typeface="Times New Roman"/>
                <a:ea typeface="Times New Roman"/>
                <a:cs typeface="Times New Roman"/>
                <a:sym typeface="Times New Roman"/>
              </a:rPr>
              <a:t>- </a:t>
            </a:r>
            <a:r>
              <a:rPr lang="en-US" sz="2000" dirty="0">
                <a:latin typeface="Times New Roman"/>
                <a:ea typeface="Times New Roman"/>
                <a:cs typeface="Times New Roman"/>
                <a:sym typeface="Times New Roman"/>
              </a:rPr>
              <a:t>e</a:t>
            </a:r>
            <a:r>
              <a:rPr lang="en-US" sz="2000" i="0" dirty="0">
                <a:solidFill>
                  <a:schemeClr val="dk1"/>
                </a:solidFill>
                <a:latin typeface="Times New Roman"/>
                <a:ea typeface="Times New Roman"/>
                <a:cs typeface="Times New Roman"/>
                <a:sym typeface="Times New Roman"/>
              </a:rPr>
              <a:t>very transaction should satisfy the ACID properties</a:t>
            </a:r>
            <a:endParaRPr lang="en-US" sz="2000" dirty="0">
              <a:latin typeface="Times New Roman"/>
              <a:ea typeface="Times New Roman"/>
              <a:cs typeface="Times New Roman"/>
              <a:sym typeface="Times New Roman"/>
            </a:endParaRPr>
          </a:p>
          <a:p>
            <a:pPr marL="0" indent="0" algn="just">
              <a:spcBef>
                <a:spcPts val="0"/>
              </a:spcBef>
              <a:buSzPts val="2400"/>
              <a:buNone/>
            </a:pPr>
            <a:r>
              <a:rPr lang="en-US" sz="2000" i="0" dirty="0">
                <a:solidFill>
                  <a:schemeClr val="dk1"/>
                </a:solidFill>
                <a:latin typeface="Times New Roman"/>
                <a:ea typeface="Times New Roman"/>
                <a:cs typeface="Times New Roman"/>
                <a:sym typeface="Times New Roman"/>
              </a:rPr>
              <a:t>	</a:t>
            </a:r>
            <a:r>
              <a:rPr lang="en-US" sz="2000" b="1" i="0" dirty="0">
                <a:solidFill>
                  <a:schemeClr val="dk1"/>
                </a:solidFill>
                <a:latin typeface="Times New Roman"/>
                <a:ea typeface="Times New Roman"/>
                <a:cs typeface="Times New Roman"/>
                <a:sym typeface="Times New Roman"/>
              </a:rPr>
              <a:t>-</a:t>
            </a:r>
            <a:r>
              <a:rPr lang="en-US" sz="2000" i="0" dirty="0">
                <a:solidFill>
                  <a:schemeClr val="dk1"/>
                </a:solidFill>
                <a:latin typeface="Times New Roman"/>
                <a:ea typeface="Times New Roman"/>
                <a:cs typeface="Times New Roman"/>
                <a:sym typeface="Times New Roman"/>
              </a:rPr>
              <a:t> support multiple users</a:t>
            </a:r>
          </a:p>
          <a:p>
            <a:pPr marL="0" indent="0" algn="just">
              <a:spcBef>
                <a:spcPts val="0"/>
              </a:spcBef>
              <a:buSzPts val="2400"/>
              <a:buNone/>
            </a:pPr>
            <a:r>
              <a:rPr lang="en-US" sz="2000" dirty="0">
                <a:latin typeface="Times New Roman"/>
                <a:ea typeface="Times New Roman"/>
                <a:cs typeface="Times New Roman"/>
                <a:sym typeface="Times New Roman"/>
              </a:rPr>
              <a:t>2.    Remote or local access of Business logic</a:t>
            </a:r>
          </a:p>
          <a:p>
            <a:pPr marL="0" indent="0" algn="just">
              <a:spcBef>
                <a:spcPts val="0"/>
              </a:spcBef>
              <a:buSzPts val="2400"/>
              <a:buNone/>
            </a:pPr>
            <a:r>
              <a:rPr lang="en-US" sz="2000" i="0" dirty="0">
                <a:solidFill>
                  <a:schemeClr val="dk1"/>
                </a:solidFill>
                <a:latin typeface="Times New Roman"/>
                <a:ea typeface="Times New Roman"/>
                <a:cs typeface="Times New Roman"/>
                <a:sym typeface="Times New Roman"/>
              </a:rPr>
              <a:t>3.    Use of third-party components</a:t>
            </a:r>
          </a:p>
          <a:p>
            <a:pPr marL="0" indent="0" algn="just">
              <a:spcBef>
                <a:spcPts val="0"/>
              </a:spcBef>
              <a:buSzPts val="2400"/>
              <a:buNone/>
            </a:pPr>
            <a:r>
              <a:rPr lang="en-US" sz="2000" dirty="0">
                <a:latin typeface="Times New Roman"/>
                <a:ea typeface="Times New Roman"/>
                <a:cs typeface="Times New Roman"/>
                <a:sym typeface="Times New Roman"/>
              </a:rPr>
              <a:t>              - use of third party components to reduce development and testing</a:t>
            </a:r>
          </a:p>
          <a:p>
            <a:pPr marL="0" indent="0" algn="just">
              <a:spcBef>
                <a:spcPts val="0"/>
              </a:spcBef>
              <a:buSzPts val="2400"/>
              <a:buNone/>
            </a:pPr>
            <a:r>
              <a:rPr lang="en-US" sz="2000" dirty="0">
                <a:latin typeface="Times New Roman"/>
                <a:ea typeface="Times New Roman"/>
                <a:cs typeface="Times New Roman"/>
                <a:sym typeface="Times New Roman"/>
              </a:rPr>
              <a:t>	  effort    </a:t>
            </a:r>
          </a:p>
          <a:p>
            <a:pPr marL="0" indent="0" algn="just">
              <a:spcBef>
                <a:spcPts val="0"/>
              </a:spcBef>
              <a:buSzPts val="2400"/>
              <a:buNone/>
            </a:pPr>
            <a:r>
              <a:rPr lang="en-US" sz="2000" dirty="0">
                <a:latin typeface="Times New Roman"/>
                <a:ea typeface="Times New Roman"/>
                <a:cs typeface="Times New Roman"/>
                <a:sym typeface="Times New Roman"/>
              </a:rPr>
              <a:t>4.   External business function integration</a:t>
            </a:r>
          </a:p>
          <a:p>
            <a:pPr marL="0" indent="0" algn="just">
              <a:spcBef>
                <a:spcPts val="0"/>
              </a:spcBef>
              <a:buSzPts val="2400"/>
              <a:buNone/>
            </a:pPr>
            <a:r>
              <a:rPr lang="en-US" sz="2000" dirty="0">
                <a:latin typeface="Times New Roman"/>
                <a:ea typeface="Times New Roman"/>
                <a:cs typeface="Times New Roman"/>
                <a:sym typeface="Times New Roman"/>
              </a:rPr>
              <a:t>             </a:t>
            </a:r>
            <a:r>
              <a:rPr lang="en-US" sz="2000" i="0" u="none" dirty="0">
                <a:solidFill>
                  <a:schemeClr val="dk1"/>
                </a:solidFill>
                <a:latin typeface="Times New Roman"/>
                <a:ea typeface="Times New Roman"/>
                <a:cs typeface="Times New Roman"/>
                <a:sym typeface="Times New Roman"/>
              </a:rPr>
              <a:t>- Several application services have to orchestrated to execute the 	  business process</a:t>
            </a:r>
          </a:p>
          <a:p>
            <a:pPr marL="0" indent="0" algn="just">
              <a:spcBef>
                <a:spcPts val="0"/>
              </a:spcBef>
              <a:buSzPts val="2400"/>
              <a:buNone/>
            </a:pPr>
            <a:endParaRPr lang="en-US" sz="2000" i="0" u="none" dirty="0">
              <a:solidFill>
                <a:schemeClr val="dk1"/>
              </a:solidFill>
              <a:latin typeface="Times New Roman"/>
              <a:ea typeface="Times New Roman"/>
              <a:cs typeface="Times New Roman"/>
              <a:sym typeface="Times New Roman"/>
            </a:endParaRPr>
          </a:p>
          <a:p>
            <a:pPr marL="0" indent="0" algn="just">
              <a:spcBef>
                <a:spcPts val="0"/>
              </a:spcBef>
              <a:buSzPts val="2400"/>
              <a:buNone/>
            </a:pPr>
            <a:r>
              <a:rPr lang="en-US" sz="2000" dirty="0">
                <a:latin typeface="Times New Roman"/>
                <a:ea typeface="Times New Roman"/>
                <a:cs typeface="Times New Roman"/>
                <a:sym typeface="Times New Roman"/>
              </a:rPr>
              <a:t>	</a:t>
            </a:r>
            <a:endParaRPr lang="en-US" sz="2000" i="0" u="none" dirty="0">
              <a:solidFill>
                <a:schemeClr val="dk1"/>
              </a:solidFill>
              <a:latin typeface="Times New Roman"/>
              <a:ea typeface="Times New Roman"/>
              <a:cs typeface="Times New Roman"/>
              <a:sym typeface="Times New Roman"/>
            </a:endParaRPr>
          </a:p>
          <a:p>
            <a:pPr indent="-457200" algn="just">
              <a:spcBef>
                <a:spcPts val="0"/>
              </a:spcBef>
              <a:buSzPts val="2400"/>
            </a:pPr>
            <a:endParaRPr lang="en-US" sz="2400" i="0" u="none" dirty="0">
              <a:solidFill>
                <a:schemeClr val="dk1"/>
              </a:solidFill>
              <a:latin typeface="Times New Roman"/>
              <a:ea typeface="Times New Roman"/>
              <a:cs typeface="Times New Roman"/>
              <a:sym typeface="Times New Roman"/>
            </a:endParaRPr>
          </a:p>
          <a:p>
            <a:pPr marL="0" indent="0" algn="just">
              <a:spcBef>
                <a:spcPts val="0"/>
              </a:spcBef>
              <a:buSzPts val="2400"/>
              <a:buNone/>
            </a:pPr>
            <a:endParaRPr lang="en-US" sz="2000" u="sng" dirty="0">
              <a:latin typeface="Times New Roman"/>
              <a:cs typeface="Times New Roman"/>
              <a:sym typeface="Times New Roman"/>
            </a:endParaRPr>
          </a:p>
          <a:p>
            <a:pPr marL="0" indent="0" algn="just">
              <a:spcBef>
                <a:spcPts val="0"/>
              </a:spcBef>
              <a:buSzPts val="2400"/>
              <a:buNone/>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0" marR="0" lvl="0" indent="0" algn="just" rtl="0">
              <a:lnSpc>
                <a:spcPct val="100000"/>
              </a:lnSpc>
              <a:spcBef>
                <a:spcPts val="0"/>
              </a:spcBef>
              <a:spcAft>
                <a:spcPts val="0"/>
              </a:spcAft>
              <a:buClr>
                <a:schemeClr val="dk1"/>
              </a:buClr>
              <a:buSzPts val="2400"/>
              <a:buNone/>
            </a:pPr>
            <a:endParaRPr lang="en-US" sz="2000"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lang="en-US" sz="2400" b="1"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lang="en-US" sz="2400" b="1"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sz="2000" dirty="0">
              <a:latin typeface="Times New Roman" pitchFamily="18" charset="0"/>
              <a:cs typeface="Times New Roman" pitchFamily="18" charset="0"/>
            </a:endParaRPr>
          </a:p>
          <a:p>
            <a:pPr indent="-457200" algn="just">
              <a:spcBef>
                <a:spcPts val="1000"/>
              </a:spcBef>
              <a:buSzPts val="2400"/>
              <a:buNone/>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400"/>
              <a:buFont typeface="Arial"/>
              <a:buNone/>
            </a:pPr>
            <a:endParaRPr dirty="0"/>
          </a:p>
          <a:p>
            <a:pPr marL="342900" marR="0" lvl="0" indent="-215900" algn="l" rtl="0">
              <a:spcBef>
                <a:spcPts val="1400"/>
              </a:spcBef>
              <a:spcAft>
                <a:spcPts val="0"/>
              </a:spcAft>
              <a:buClr>
                <a:schemeClr val="dk1"/>
              </a:buClr>
              <a:buSzPts val="2000"/>
              <a:buFont typeface="Arial"/>
              <a:buNone/>
            </a:pPr>
            <a:endParaRPr sz="2000" b="0" i="0" u="none" dirty="0">
              <a:solidFill>
                <a:schemeClr val="dk1"/>
              </a:solidFill>
              <a:latin typeface="Times New Roman"/>
              <a:ea typeface="Times New Roman"/>
              <a:cs typeface="Times New Roman"/>
              <a:sym typeface="Times New Roman"/>
            </a:endParaRPr>
          </a:p>
        </p:txBody>
      </p:sp>
      <p:pic>
        <p:nvPicPr>
          <p:cNvPr id="2" name="Picture 1">
            <a:extLst>
              <a:ext uri="{FF2B5EF4-FFF2-40B4-BE49-F238E27FC236}">
                <a16:creationId xmlns:a16="http://schemas.microsoft.com/office/drawing/2014/main" id="{B99EE4C4-88E8-FF06-C9C0-A1FF125546EA}"/>
              </a:ext>
            </a:extLst>
          </p:cNvPr>
          <p:cNvPicPr>
            <a:picLocks noChangeAspect="1"/>
          </p:cNvPicPr>
          <p:nvPr/>
        </p:nvPicPr>
        <p:blipFill rotWithShape="1">
          <a:blip r:embed="rId3">
            <a:extLst>
              <a:ext uri="{28A0092B-C50C-407E-A947-70E740481C1C}">
                <a14:useLocalDpi xmlns:a14="http://schemas.microsoft.com/office/drawing/2010/main" val="0"/>
              </a:ext>
            </a:extLst>
          </a:blip>
          <a:srcRect l="2985" t="5548" r="5312"/>
          <a:stretch/>
        </p:blipFill>
        <p:spPr bwMode="auto">
          <a:xfrm>
            <a:off x="3623733" y="4504266"/>
            <a:ext cx="3471334" cy="2313175"/>
          </a:xfrm>
          <a:prstGeom prst="rect">
            <a:avLst/>
          </a:prstGeom>
          <a:noFill/>
          <a:ln>
            <a:noFill/>
          </a:ln>
        </p:spPr>
      </p:pic>
    </p:spTree>
    <p:extLst>
      <p:ext uri="{BB962C8B-B14F-4D97-AF65-F5344CB8AC3E}">
        <p14:creationId xmlns:p14="http://schemas.microsoft.com/office/powerpoint/2010/main" val="26686086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5"/>
          <p:cNvSpPr txBox="1">
            <a:spLocks noGrp="1"/>
          </p:cNvSpPr>
          <p:nvPr>
            <p:ph type="title"/>
          </p:nvPr>
        </p:nvSpPr>
        <p:spPr>
          <a:xfrm>
            <a:off x="381000" y="152400"/>
            <a:ext cx="7086600" cy="685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Technical Architecture (contd..)</a:t>
            </a:r>
            <a:endParaRPr/>
          </a:p>
        </p:txBody>
      </p:sp>
      <p:sp>
        <p:nvSpPr>
          <p:cNvPr id="362" name="Google Shape;362;p55"/>
          <p:cNvSpPr txBox="1">
            <a:spLocks noGrp="1"/>
          </p:cNvSpPr>
          <p:nvPr>
            <p:ph type="body" idx="1"/>
          </p:nvPr>
        </p:nvSpPr>
        <p:spPr>
          <a:xfrm>
            <a:off x="457200" y="1066800"/>
            <a:ext cx="7924800" cy="5410200"/>
          </a:xfrm>
          <a:prstGeom prst="rect">
            <a:avLst/>
          </a:prstGeom>
          <a:noFill/>
          <a:ln>
            <a:noFill/>
          </a:ln>
        </p:spPr>
        <p:txBody>
          <a:bodyPr spcFirstLastPara="1" wrap="square" lIns="91425" tIns="45700" rIns="91425" bIns="45700" anchor="t" anchorCtr="0">
            <a:noAutofit/>
          </a:bodyPr>
          <a:lstStyle/>
          <a:p>
            <a:pPr marL="0" indent="0" algn="just">
              <a:spcBef>
                <a:spcPts val="0"/>
              </a:spcBef>
              <a:buSzPts val="2400"/>
              <a:buNone/>
            </a:pPr>
            <a:r>
              <a:rPr lang="en-US" sz="2400" b="1" i="0" u="none" dirty="0">
                <a:solidFill>
                  <a:schemeClr val="dk1"/>
                </a:solidFill>
                <a:latin typeface="Times New Roman"/>
                <a:ea typeface="Times New Roman"/>
                <a:cs typeface="Times New Roman"/>
                <a:sym typeface="Times New Roman"/>
              </a:rPr>
              <a:t>Data Layer</a:t>
            </a:r>
          </a:p>
          <a:p>
            <a:pPr marL="342900" algn="just">
              <a:spcBef>
                <a:spcPts val="0"/>
              </a:spcBef>
              <a:buSzPts val="2400"/>
            </a:pPr>
            <a:r>
              <a:rPr lang="en-US" sz="2000" dirty="0">
                <a:latin typeface="Times New Roman"/>
                <a:ea typeface="Times New Roman"/>
                <a:cs typeface="Times New Roman"/>
                <a:sym typeface="Times New Roman"/>
              </a:rPr>
              <a:t>Data Layer physically stores the enterprise data</a:t>
            </a:r>
          </a:p>
          <a:p>
            <a:pPr marL="342900" algn="just">
              <a:spcBef>
                <a:spcPts val="0"/>
              </a:spcBef>
              <a:buSzPts val="2400"/>
            </a:pPr>
            <a:r>
              <a:rPr lang="en-US" sz="2000" dirty="0">
                <a:latin typeface="Times New Roman"/>
                <a:ea typeface="Times New Roman"/>
                <a:cs typeface="Times New Roman"/>
                <a:sym typeface="Times New Roman"/>
              </a:rPr>
              <a:t>This layer contains a relational database</a:t>
            </a:r>
          </a:p>
          <a:p>
            <a:pPr marL="342900" algn="just">
              <a:spcBef>
                <a:spcPts val="0"/>
              </a:spcBef>
              <a:buSzPts val="2400"/>
            </a:pPr>
            <a:endParaRPr lang="en-US" sz="2000" dirty="0">
              <a:latin typeface="Times New Roman"/>
              <a:ea typeface="Times New Roman"/>
              <a:cs typeface="Times New Roman"/>
              <a:sym typeface="Times New Roman"/>
            </a:endParaRPr>
          </a:p>
          <a:p>
            <a:pPr marL="0" indent="0" algn="just">
              <a:spcBef>
                <a:spcPts val="0"/>
              </a:spcBef>
              <a:buSzPts val="2400"/>
              <a:buNone/>
            </a:pPr>
            <a:endParaRPr lang="en-US" sz="2400" b="1" i="0" u="none" dirty="0">
              <a:solidFill>
                <a:schemeClr val="dk1"/>
              </a:solidFill>
              <a:latin typeface="Times New Roman"/>
              <a:ea typeface="Times New Roman"/>
              <a:cs typeface="Times New Roman"/>
              <a:sym typeface="Times New Roman"/>
            </a:endParaRPr>
          </a:p>
          <a:p>
            <a:pPr marL="0" indent="0" algn="just">
              <a:spcBef>
                <a:spcPts val="0"/>
              </a:spcBef>
              <a:buSzPts val="2400"/>
              <a:buNone/>
            </a:pPr>
            <a:endParaRPr lang="en-US" sz="2000" i="0" u="none" dirty="0">
              <a:solidFill>
                <a:schemeClr val="dk1"/>
              </a:solidFill>
              <a:latin typeface="Times New Roman"/>
              <a:ea typeface="Times New Roman"/>
              <a:cs typeface="Times New Roman"/>
              <a:sym typeface="Times New Roman"/>
            </a:endParaRPr>
          </a:p>
          <a:p>
            <a:pPr indent="-457200" algn="just">
              <a:spcBef>
                <a:spcPts val="0"/>
              </a:spcBef>
              <a:buSzPts val="2400"/>
            </a:pPr>
            <a:endParaRPr lang="en-US" sz="2400" i="0" u="none" dirty="0">
              <a:solidFill>
                <a:schemeClr val="dk1"/>
              </a:solidFill>
              <a:latin typeface="Times New Roman"/>
              <a:ea typeface="Times New Roman"/>
              <a:cs typeface="Times New Roman"/>
              <a:sym typeface="Times New Roman"/>
            </a:endParaRPr>
          </a:p>
          <a:p>
            <a:pPr marL="0" indent="0" algn="just">
              <a:spcBef>
                <a:spcPts val="0"/>
              </a:spcBef>
              <a:buSzPts val="2400"/>
              <a:buNone/>
            </a:pPr>
            <a:endParaRPr lang="en-US" sz="2000" u="sng" dirty="0">
              <a:latin typeface="Times New Roman"/>
              <a:cs typeface="Times New Roman"/>
              <a:sym typeface="Times New Roman"/>
            </a:endParaRPr>
          </a:p>
          <a:p>
            <a:pPr marL="0" indent="0" algn="just">
              <a:spcBef>
                <a:spcPts val="0"/>
              </a:spcBef>
              <a:buSzPts val="2400"/>
              <a:buNone/>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0" marR="0" lvl="0" indent="0" algn="just" rtl="0">
              <a:lnSpc>
                <a:spcPct val="100000"/>
              </a:lnSpc>
              <a:spcBef>
                <a:spcPts val="0"/>
              </a:spcBef>
              <a:spcAft>
                <a:spcPts val="0"/>
              </a:spcAft>
              <a:buClr>
                <a:schemeClr val="dk1"/>
              </a:buClr>
              <a:buSzPts val="2400"/>
              <a:buNone/>
            </a:pPr>
            <a:endParaRPr lang="en-US" sz="2000"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lang="en-US" sz="2400" b="1"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lang="en-US" sz="2400" b="1"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sz="2000" dirty="0">
              <a:latin typeface="Times New Roman" pitchFamily="18" charset="0"/>
              <a:cs typeface="Times New Roman" pitchFamily="18" charset="0"/>
            </a:endParaRPr>
          </a:p>
          <a:p>
            <a:pPr indent="-457200" algn="just">
              <a:spcBef>
                <a:spcPts val="1000"/>
              </a:spcBef>
              <a:buSzPts val="2400"/>
              <a:buNone/>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400"/>
              <a:buFont typeface="Arial"/>
              <a:buNone/>
            </a:pPr>
            <a:endParaRPr dirty="0"/>
          </a:p>
          <a:p>
            <a:pPr marL="342900" marR="0" lvl="0" indent="-215900" algn="l" rtl="0">
              <a:spcBef>
                <a:spcPts val="1400"/>
              </a:spcBef>
              <a:spcAft>
                <a:spcPts val="0"/>
              </a:spcAft>
              <a:buClr>
                <a:schemeClr val="dk1"/>
              </a:buClr>
              <a:buSzPts val="2000"/>
              <a:buFont typeface="Arial"/>
              <a:buNone/>
            </a:pPr>
            <a:endParaRPr sz="2000" b="0" i="0" u="none" dirty="0">
              <a:solidFill>
                <a:schemeClr val="dk1"/>
              </a:solidFill>
              <a:latin typeface="Times New Roman"/>
              <a:ea typeface="Times New Roman"/>
              <a:cs typeface="Times New Roman"/>
              <a:sym typeface="Times New Roman"/>
            </a:endParaRPr>
          </a:p>
        </p:txBody>
      </p:sp>
      <p:pic>
        <p:nvPicPr>
          <p:cNvPr id="2" name="Picture 1">
            <a:extLst>
              <a:ext uri="{FF2B5EF4-FFF2-40B4-BE49-F238E27FC236}">
                <a16:creationId xmlns:a16="http://schemas.microsoft.com/office/drawing/2014/main" id="{1031A18A-C6FE-39D8-018D-70D217DB79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68306" y="2236048"/>
            <a:ext cx="6013027" cy="4469552"/>
          </a:xfrm>
          <a:prstGeom prst="rect">
            <a:avLst/>
          </a:prstGeom>
          <a:noFill/>
          <a:ln>
            <a:noFill/>
          </a:ln>
        </p:spPr>
      </p:pic>
    </p:spTree>
    <p:extLst>
      <p:ext uri="{BB962C8B-B14F-4D97-AF65-F5344CB8AC3E}">
        <p14:creationId xmlns:p14="http://schemas.microsoft.com/office/powerpoint/2010/main" val="17462327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5"/>
          <p:cNvSpPr txBox="1">
            <a:spLocks noGrp="1"/>
          </p:cNvSpPr>
          <p:nvPr>
            <p:ph type="title"/>
          </p:nvPr>
        </p:nvSpPr>
        <p:spPr>
          <a:xfrm>
            <a:off x="381000" y="152400"/>
            <a:ext cx="7086600" cy="685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Technical Architecture (contd..)</a:t>
            </a:r>
            <a:endParaRPr/>
          </a:p>
        </p:txBody>
      </p:sp>
      <p:sp>
        <p:nvSpPr>
          <p:cNvPr id="362" name="Google Shape;362;p55"/>
          <p:cNvSpPr txBox="1">
            <a:spLocks noGrp="1"/>
          </p:cNvSpPr>
          <p:nvPr>
            <p:ph type="body" idx="1"/>
          </p:nvPr>
        </p:nvSpPr>
        <p:spPr>
          <a:xfrm>
            <a:off x="457200" y="1066800"/>
            <a:ext cx="7924800" cy="5791200"/>
          </a:xfrm>
          <a:prstGeom prst="rect">
            <a:avLst/>
          </a:prstGeom>
          <a:noFill/>
          <a:ln>
            <a:noFill/>
          </a:ln>
        </p:spPr>
        <p:txBody>
          <a:bodyPr spcFirstLastPara="1" wrap="square" lIns="91425" tIns="45700" rIns="91425" bIns="45700" anchor="t" anchorCtr="0">
            <a:noAutofit/>
          </a:bodyPr>
          <a:lstStyle/>
          <a:p>
            <a:pPr marL="0" indent="0" algn="just">
              <a:spcBef>
                <a:spcPts val="0"/>
              </a:spcBef>
              <a:buSzPts val="2400"/>
              <a:buNone/>
            </a:pPr>
            <a:r>
              <a:rPr lang="en-US" sz="2400" b="1" i="0" u="none" dirty="0">
                <a:solidFill>
                  <a:schemeClr val="dk1"/>
                </a:solidFill>
                <a:latin typeface="Times New Roman"/>
                <a:ea typeface="Times New Roman"/>
                <a:cs typeface="Times New Roman"/>
                <a:sym typeface="Times New Roman"/>
              </a:rPr>
              <a:t>Data Access Layer</a:t>
            </a:r>
          </a:p>
          <a:p>
            <a:pPr marL="342900" algn="just">
              <a:spcBef>
                <a:spcPts val="0"/>
              </a:spcBef>
              <a:buSzPts val="2400"/>
            </a:pPr>
            <a:r>
              <a:rPr lang="en-US" sz="2000" dirty="0">
                <a:latin typeface="Times New Roman"/>
                <a:ea typeface="Times New Roman"/>
                <a:cs typeface="Times New Roman"/>
                <a:sym typeface="Times New Roman"/>
              </a:rPr>
              <a:t>This layer is responsible for accessing the data from the database on behalf of business layer</a:t>
            </a:r>
          </a:p>
          <a:p>
            <a:pPr marL="342900" algn="just">
              <a:spcBef>
                <a:spcPts val="0"/>
              </a:spcBef>
              <a:buSzPts val="2400"/>
            </a:pPr>
            <a:r>
              <a:rPr lang="en-US" sz="2000" dirty="0">
                <a:latin typeface="Times New Roman"/>
                <a:ea typeface="Times New Roman"/>
                <a:cs typeface="Times New Roman"/>
                <a:sym typeface="Times New Roman"/>
              </a:rPr>
              <a:t>Technologies for Data Access layer include JDBC API, Hibernate, TopLink</a:t>
            </a:r>
          </a:p>
          <a:p>
            <a:pPr marL="342900" algn="just">
              <a:spcBef>
                <a:spcPts val="0"/>
              </a:spcBef>
              <a:buSzPts val="2400"/>
            </a:pPr>
            <a:endParaRPr lang="en-US" sz="2000" dirty="0">
              <a:latin typeface="Times New Roman"/>
              <a:ea typeface="Times New Roman"/>
              <a:cs typeface="Times New Roman"/>
              <a:sym typeface="Times New Roman"/>
            </a:endParaRPr>
          </a:p>
          <a:p>
            <a:pPr marL="0" indent="0" algn="just">
              <a:spcBef>
                <a:spcPts val="0"/>
              </a:spcBef>
              <a:buSzPts val="2400"/>
              <a:buNone/>
            </a:pPr>
            <a:endParaRPr lang="en-US" sz="2000" i="0" u="none" dirty="0">
              <a:solidFill>
                <a:schemeClr val="dk1"/>
              </a:solidFill>
              <a:latin typeface="Times New Roman"/>
              <a:ea typeface="Times New Roman"/>
              <a:cs typeface="Times New Roman"/>
              <a:sym typeface="Times New Roman"/>
            </a:endParaRPr>
          </a:p>
          <a:p>
            <a:pPr marL="0" indent="0" algn="just">
              <a:spcBef>
                <a:spcPts val="0"/>
              </a:spcBef>
              <a:buSzPts val="2400"/>
              <a:buNone/>
            </a:pPr>
            <a:endParaRPr lang="en-US" sz="2000" i="0" u="none" dirty="0">
              <a:solidFill>
                <a:schemeClr val="dk1"/>
              </a:solidFill>
              <a:latin typeface="Times New Roman"/>
              <a:ea typeface="Times New Roman"/>
              <a:cs typeface="Times New Roman"/>
              <a:sym typeface="Times New Roman"/>
            </a:endParaRPr>
          </a:p>
          <a:p>
            <a:pPr indent="-457200" algn="just">
              <a:spcBef>
                <a:spcPts val="0"/>
              </a:spcBef>
              <a:buSzPts val="2400"/>
            </a:pPr>
            <a:endParaRPr lang="en-US" sz="2400" i="0" u="none" dirty="0">
              <a:solidFill>
                <a:schemeClr val="dk1"/>
              </a:solidFill>
              <a:latin typeface="Times New Roman"/>
              <a:ea typeface="Times New Roman"/>
              <a:cs typeface="Times New Roman"/>
              <a:sym typeface="Times New Roman"/>
            </a:endParaRPr>
          </a:p>
          <a:p>
            <a:pPr marL="0" indent="0" algn="just">
              <a:spcBef>
                <a:spcPts val="0"/>
              </a:spcBef>
              <a:buSzPts val="2400"/>
              <a:buNone/>
            </a:pPr>
            <a:endParaRPr lang="en-US" sz="2000" u="sng" dirty="0">
              <a:latin typeface="Times New Roman"/>
              <a:cs typeface="Times New Roman"/>
              <a:sym typeface="Times New Roman"/>
            </a:endParaRPr>
          </a:p>
          <a:p>
            <a:pPr marL="0" indent="0" algn="just">
              <a:spcBef>
                <a:spcPts val="0"/>
              </a:spcBef>
              <a:buSzPts val="2400"/>
              <a:buNone/>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0" marR="0" lvl="0" indent="0" algn="just" rtl="0">
              <a:lnSpc>
                <a:spcPct val="100000"/>
              </a:lnSpc>
              <a:spcBef>
                <a:spcPts val="0"/>
              </a:spcBef>
              <a:spcAft>
                <a:spcPts val="0"/>
              </a:spcAft>
              <a:buClr>
                <a:schemeClr val="dk1"/>
              </a:buClr>
              <a:buSzPts val="2400"/>
              <a:buNone/>
            </a:pPr>
            <a:endParaRPr lang="en-US" sz="2000"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lang="en-US" sz="2400" b="1"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lang="en-US" sz="2400" b="1"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sz="2000" dirty="0">
              <a:latin typeface="Times New Roman" pitchFamily="18" charset="0"/>
              <a:cs typeface="Times New Roman" pitchFamily="18" charset="0"/>
            </a:endParaRPr>
          </a:p>
          <a:p>
            <a:pPr indent="-457200" algn="just">
              <a:spcBef>
                <a:spcPts val="1000"/>
              </a:spcBef>
              <a:buSzPts val="2400"/>
              <a:buNone/>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400"/>
              <a:buFont typeface="Arial"/>
              <a:buNone/>
            </a:pPr>
            <a:endParaRPr dirty="0"/>
          </a:p>
          <a:p>
            <a:pPr marL="342900" marR="0" lvl="0" indent="-215900" algn="l" rtl="0">
              <a:spcBef>
                <a:spcPts val="1400"/>
              </a:spcBef>
              <a:spcAft>
                <a:spcPts val="0"/>
              </a:spcAft>
              <a:buClr>
                <a:schemeClr val="dk1"/>
              </a:buClr>
              <a:buSzPts val="2000"/>
              <a:buFont typeface="Arial"/>
              <a:buNone/>
            </a:pPr>
            <a:endParaRPr sz="2000" b="0" i="0" u="none" dirty="0">
              <a:solidFill>
                <a:schemeClr val="dk1"/>
              </a:solidFill>
              <a:latin typeface="Times New Roman"/>
              <a:ea typeface="Times New Roman"/>
              <a:cs typeface="Times New Roman"/>
              <a:sym typeface="Times New Roman"/>
            </a:endParaRPr>
          </a:p>
        </p:txBody>
      </p:sp>
      <p:pic>
        <p:nvPicPr>
          <p:cNvPr id="2" name="Picture 1">
            <a:extLst>
              <a:ext uri="{FF2B5EF4-FFF2-40B4-BE49-F238E27FC236}">
                <a16:creationId xmlns:a16="http://schemas.microsoft.com/office/drawing/2014/main" id="{EC65C9D4-906A-AE9F-9A9A-9838D29F05E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91478" y="2497668"/>
            <a:ext cx="4715722" cy="4336094"/>
          </a:xfrm>
          <a:prstGeom prst="rect">
            <a:avLst/>
          </a:prstGeom>
          <a:noFill/>
          <a:ln>
            <a:noFill/>
          </a:ln>
        </p:spPr>
      </p:pic>
    </p:spTree>
    <p:extLst>
      <p:ext uri="{BB962C8B-B14F-4D97-AF65-F5344CB8AC3E}">
        <p14:creationId xmlns:p14="http://schemas.microsoft.com/office/powerpoint/2010/main" val="1117025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8"/>
          <p:cNvSpPr txBox="1">
            <a:spLocks noGrp="1"/>
          </p:cNvSpPr>
          <p:nvPr>
            <p:ph type="title"/>
          </p:nvPr>
        </p:nvSpPr>
        <p:spPr>
          <a:xfrm>
            <a:off x="609600" y="228600"/>
            <a:ext cx="7086600" cy="685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Enterprise Architecture (contd..)</a:t>
            </a:r>
            <a:endParaRPr/>
          </a:p>
        </p:txBody>
      </p:sp>
      <p:pic>
        <p:nvPicPr>
          <p:cNvPr id="120" name="Google Shape;120;p18"/>
          <p:cNvPicPr preferRelativeResize="0">
            <a:picLocks noGrp="1"/>
          </p:cNvPicPr>
          <p:nvPr>
            <p:ph type="body" idx="1"/>
          </p:nvPr>
        </p:nvPicPr>
        <p:blipFill rotWithShape="1">
          <a:blip r:embed="rId3">
            <a:alphaModFix/>
          </a:blip>
          <a:srcRect/>
          <a:stretch/>
        </p:blipFill>
        <p:spPr>
          <a:xfrm>
            <a:off x="533400" y="1066800"/>
            <a:ext cx="8159750" cy="55626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5"/>
          <p:cNvSpPr txBox="1">
            <a:spLocks noGrp="1"/>
          </p:cNvSpPr>
          <p:nvPr>
            <p:ph type="title"/>
          </p:nvPr>
        </p:nvSpPr>
        <p:spPr>
          <a:xfrm>
            <a:off x="381000" y="152400"/>
            <a:ext cx="7086600" cy="685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Technical Architecture (contd..)</a:t>
            </a:r>
            <a:endParaRPr/>
          </a:p>
        </p:txBody>
      </p:sp>
      <p:sp>
        <p:nvSpPr>
          <p:cNvPr id="362" name="Google Shape;362;p55"/>
          <p:cNvSpPr txBox="1">
            <a:spLocks noGrp="1"/>
          </p:cNvSpPr>
          <p:nvPr>
            <p:ph type="body" idx="1"/>
          </p:nvPr>
        </p:nvSpPr>
        <p:spPr>
          <a:xfrm>
            <a:off x="457200" y="1066800"/>
            <a:ext cx="7924800" cy="5410200"/>
          </a:xfrm>
          <a:prstGeom prst="rect">
            <a:avLst/>
          </a:prstGeom>
          <a:noFill/>
          <a:ln>
            <a:noFill/>
          </a:ln>
        </p:spPr>
        <p:txBody>
          <a:bodyPr spcFirstLastPara="1" wrap="square" lIns="91425" tIns="45700" rIns="91425" bIns="45700" anchor="t" anchorCtr="0">
            <a:noAutofit/>
          </a:bodyPr>
          <a:lstStyle/>
          <a:p>
            <a:pPr marL="0" indent="0" algn="just">
              <a:spcBef>
                <a:spcPts val="0"/>
              </a:spcBef>
              <a:buSzPts val="2400"/>
              <a:buNone/>
            </a:pPr>
            <a:r>
              <a:rPr lang="en-US" sz="2400" b="1" i="0" u="none" dirty="0">
                <a:solidFill>
                  <a:schemeClr val="dk1"/>
                </a:solidFill>
                <a:latin typeface="Times New Roman"/>
                <a:ea typeface="Times New Roman"/>
                <a:cs typeface="Times New Roman"/>
                <a:sym typeface="Times New Roman"/>
              </a:rPr>
              <a:t>Data Access Layer</a:t>
            </a:r>
          </a:p>
          <a:p>
            <a:pPr marL="0" indent="0" algn="just">
              <a:spcBef>
                <a:spcPts val="0"/>
              </a:spcBef>
              <a:buSzPts val="2400"/>
              <a:buNone/>
            </a:pPr>
            <a:r>
              <a:rPr lang="en-US" sz="2000" b="1" i="0" u="sng" dirty="0">
                <a:solidFill>
                  <a:schemeClr val="dk1"/>
                </a:solidFill>
                <a:latin typeface="Times New Roman"/>
                <a:ea typeface="Times New Roman"/>
                <a:cs typeface="Times New Roman"/>
                <a:sym typeface="Times New Roman"/>
              </a:rPr>
              <a:t>Frameworks and Design patterns</a:t>
            </a:r>
          </a:p>
          <a:p>
            <a:pPr marL="342900" algn="just">
              <a:spcBef>
                <a:spcPts val="0"/>
              </a:spcBef>
              <a:buSzPts val="2400"/>
            </a:pPr>
            <a:r>
              <a:rPr lang="en-US" sz="2000" dirty="0">
                <a:latin typeface="Times New Roman"/>
                <a:ea typeface="Times New Roman"/>
                <a:cs typeface="Times New Roman"/>
                <a:sym typeface="Times New Roman"/>
              </a:rPr>
              <a:t>Data Access layer use Data Access Object(DAO) design pattern that contains details of how to access the underlying data</a:t>
            </a:r>
          </a:p>
          <a:p>
            <a:pPr marL="342900" algn="just">
              <a:spcBef>
                <a:spcPts val="0"/>
              </a:spcBef>
              <a:buSzPts val="2400"/>
            </a:pPr>
            <a:r>
              <a:rPr lang="en-US" sz="2000" dirty="0">
                <a:latin typeface="Times New Roman"/>
                <a:ea typeface="Times New Roman"/>
                <a:cs typeface="Times New Roman"/>
                <a:sym typeface="Times New Roman"/>
              </a:rPr>
              <a:t>Mapping between Relational data and objects (Java represents data as objects) is done here</a:t>
            </a:r>
          </a:p>
          <a:p>
            <a:pPr indent="-457200" algn="just">
              <a:spcBef>
                <a:spcPts val="0"/>
              </a:spcBef>
              <a:buSzPts val="2400"/>
            </a:pPr>
            <a:endParaRPr lang="en-US" sz="2400" i="0" u="none" dirty="0">
              <a:solidFill>
                <a:schemeClr val="dk1"/>
              </a:solidFill>
              <a:latin typeface="Times New Roman"/>
              <a:ea typeface="Times New Roman"/>
              <a:cs typeface="Times New Roman"/>
              <a:sym typeface="Times New Roman"/>
            </a:endParaRPr>
          </a:p>
          <a:p>
            <a:pPr marL="0" indent="0" algn="just">
              <a:spcBef>
                <a:spcPts val="0"/>
              </a:spcBef>
              <a:buSzPts val="2400"/>
              <a:buNone/>
            </a:pPr>
            <a:endParaRPr lang="en-US" sz="2000" u="sng" dirty="0">
              <a:latin typeface="Times New Roman"/>
              <a:cs typeface="Times New Roman"/>
              <a:sym typeface="Times New Roman"/>
            </a:endParaRPr>
          </a:p>
          <a:p>
            <a:pPr marL="0" indent="0" algn="just">
              <a:spcBef>
                <a:spcPts val="0"/>
              </a:spcBef>
              <a:buSzPts val="2400"/>
              <a:buNone/>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0" marR="0" lvl="0" indent="0" algn="just" rtl="0">
              <a:lnSpc>
                <a:spcPct val="100000"/>
              </a:lnSpc>
              <a:spcBef>
                <a:spcPts val="0"/>
              </a:spcBef>
              <a:spcAft>
                <a:spcPts val="0"/>
              </a:spcAft>
              <a:buClr>
                <a:schemeClr val="dk1"/>
              </a:buClr>
              <a:buSzPts val="2400"/>
              <a:buNone/>
            </a:pPr>
            <a:endParaRPr lang="en-US" sz="2000"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lang="en-US" sz="2400" b="1"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lang="en-US" sz="2400" b="1"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sz="2000" dirty="0">
              <a:latin typeface="Times New Roman" pitchFamily="18" charset="0"/>
              <a:cs typeface="Times New Roman" pitchFamily="18" charset="0"/>
            </a:endParaRPr>
          </a:p>
          <a:p>
            <a:pPr indent="-457200" algn="just">
              <a:spcBef>
                <a:spcPts val="1000"/>
              </a:spcBef>
              <a:buSzPts val="2400"/>
              <a:buNone/>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400"/>
              <a:buFont typeface="Arial"/>
              <a:buNone/>
            </a:pPr>
            <a:endParaRPr dirty="0"/>
          </a:p>
          <a:p>
            <a:pPr marL="342900" marR="0" lvl="0" indent="-215900" algn="l" rtl="0">
              <a:spcBef>
                <a:spcPts val="1400"/>
              </a:spcBef>
              <a:spcAft>
                <a:spcPts val="0"/>
              </a:spcAft>
              <a:buClr>
                <a:schemeClr val="dk1"/>
              </a:buClr>
              <a:buSzPts val="2000"/>
              <a:buFont typeface="Arial"/>
              <a:buNone/>
            </a:pPr>
            <a:endParaRPr sz="2000" b="0" i="0" u="none"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4444261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5"/>
          <p:cNvSpPr txBox="1">
            <a:spLocks noGrp="1"/>
          </p:cNvSpPr>
          <p:nvPr>
            <p:ph type="title"/>
          </p:nvPr>
        </p:nvSpPr>
        <p:spPr>
          <a:xfrm>
            <a:off x="381000" y="152400"/>
            <a:ext cx="7086600" cy="4995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dirty="0">
                <a:solidFill>
                  <a:schemeClr val="dk1"/>
                </a:solidFill>
                <a:latin typeface="Times New Roman"/>
                <a:ea typeface="Times New Roman"/>
                <a:cs typeface="Times New Roman"/>
                <a:sym typeface="Times New Roman"/>
              </a:rPr>
              <a:t>Technical Architecture (contd..)</a:t>
            </a:r>
            <a:endParaRPr dirty="0"/>
          </a:p>
        </p:txBody>
      </p:sp>
      <p:sp>
        <p:nvSpPr>
          <p:cNvPr id="362" name="Google Shape;362;p55"/>
          <p:cNvSpPr txBox="1">
            <a:spLocks noGrp="1"/>
          </p:cNvSpPr>
          <p:nvPr>
            <p:ph type="body" idx="1"/>
          </p:nvPr>
        </p:nvSpPr>
        <p:spPr>
          <a:xfrm>
            <a:off x="457199" y="745067"/>
            <a:ext cx="8111067" cy="5960533"/>
          </a:xfrm>
          <a:prstGeom prst="rect">
            <a:avLst/>
          </a:prstGeom>
          <a:noFill/>
          <a:ln>
            <a:noFill/>
          </a:ln>
        </p:spPr>
        <p:txBody>
          <a:bodyPr spcFirstLastPara="1" wrap="square" lIns="91425" tIns="45700" rIns="91425" bIns="45700" anchor="t" anchorCtr="0">
            <a:noAutofit/>
          </a:bodyPr>
          <a:lstStyle/>
          <a:p>
            <a:pPr marL="0" indent="0" algn="just">
              <a:spcBef>
                <a:spcPts val="0"/>
              </a:spcBef>
              <a:buSzPts val="2400"/>
              <a:buNone/>
            </a:pPr>
            <a:r>
              <a:rPr lang="en-US" sz="2400" b="1" i="0" u="none" dirty="0">
                <a:solidFill>
                  <a:schemeClr val="dk1"/>
                </a:solidFill>
                <a:latin typeface="Times New Roman"/>
                <a:ea typeface="Times New Roman"/>
                <a:cs typeface="Times New Roman"/>
                <a:sym typeface="Times New Roman"/>
              </a:rPr>
              <a:t>Data Access Layer</a:t>
            </a:r>
          </a:p>
          <a:p>
            <a:pPr marL="0" indent="0" algn="just">
              <a:spcBef>
                <a:spcPts val="0"/>
              </a:spcBef>
              <a:buSzPts val="2400"/>
              <a:buNone/>
            </a:pPr>
            <a:r>
              <a:rPr lang="en-US" sz="2000" b="1" i="0" u="sng" dirty="0">
                <a:solidFill>
                  <a:schemeClr val="dk1"/>
                </a:solidFill>
                <a:latin typeface="Times New Roman"/>
                <a:ea typeface="Times New Roman"/>
                <a:cs typeface="Times New Roman"/>
                <a:sym typeface="Times New Roman"/>
              </a:rPr>
              <a:t>Design as</a:t>
            </a:r>
            <a:r>
              <a:rPr lang="en-US" sz="2000" b="1" u="sng" dirty="0">
                <a:latin typeface="Times New Roman"/>
                <a:ea typeface="Times New Roman"/>
                <a:cs typeface="Times New Roman"/>
                <a:sym typeface="Times New Roman"/>
              </a:rPr>
              <a:t>pects of Data Access Layer</a:t>
            </a:r>
            <a:endParaRPr lang="en-US" sz="2000" b="1" i="0" u="sng" dirty="0">
              <a:solidFill>
                <a:schemeClr val="dk1"/>
              </a:solidFill>
              <a:latin typeface="Times New Roman"/>
              <a:ea typeface="Times New Roman"/>
              <a:cs typeface="Times New Roman"/>
              <a:sym typeface="Times New Roman"/>
            </a:endParaRPr>
          </a:p>
          <a:p>
            <a:pPr indent="-457200" algn="just">
              <a:spcBef>
                <a:spcPts val="0"/>
              </a:spcBef>
              <a:buSzPct val="80000"/>
              <a:buFont typeface="+mj-lt"/>
              <a:buAutoNum type="arabicPeriod"/>
            </a:pPr>
            <a:r>
              <a:rPr lang="en-US" sz="2000" i="0" dirty="0">
                <a:solidFill>
                  <a:schemeClr val="dk1"/>
                </a:solidFill>
                <a:latin typeface="Times New Roman"/>
                <a:ea typeface="Times New Roman"/>
                <a:cs typeface="Times New Roman"/>
                <a:sym typeface="Times New Roman"/>
              </a:rPr>
              <a:t>Performance considerations</a:t>
            </a:r>
          </a:p>
          <a:p>
            <a:pPr marL="0" indent="0" algn="just">
              <a:spcBef>
                <a:spcPts val="0"/>
              </a:spcBef>
              <a:buSzPct val="80000"/>
              <a:buNone/>
            </a:pPr>
            <a:r>
              <a:rPr lang="en-US" sz="2000" dirty="0">
                <a:latin typeface="Times New Roman"/>
                <a:ea typeface="Times New Roman"/>
                <a:cs typeface="Times New Roman"/>
                <a:sym typeface="Times New Roman"/>
              </a:rPr>
              <a:t>	- Data access layer since it is the bridge between data layer and </a:t>
            </a:r>
          </a:p>
          <a:p>
            <a:pPr marL="0" indent="0" algn="just">
              <a:spcBef>
                <a:spcPts val="0"/>
              </a:spcBef>
              <a:buSzPct val="80000"/>
              <a:buNone/>
            </a:pPr>
            <a:r>
              <a:rPr lang="en-US" sz="2000" i="0" dirty="0">
                <a:solidFill>
                  <a:schemeClr val="dk1"/>
                </a:solidFill>
                <a:latin typeface="Times New Roman"/>
                <a:ea typeface="Times New Roman"/>
                <a:cs typeface="Times New Roman"/>
                <a:sym typeface="Times New Roman"/>
              </a:rPr>
              <a:t>                 business layer should be </a:t>
            </a:r>
            <a:r>
              <a:rPr lang="en-US" sz="2000" dirty="0">
                <a:latin typeface="Times New Roman"/>
                <a:ea typeface="Times New Roman"/>
                <a:cs typeface="Times New Roman"/>
                <a:sym typeface="Times New Roman"/>
              </a:rPr>
              <a:t>designed properly. </a:t>
            </a:r>
            <a:r>
              <a:rPr lang="en-US" sz="2000" dirty="0">
                <a:solidFill>
                  <a:srgbClr val="FF0000"/>
                </a:solidFill>
                <a:latin typeface="Times New Roman"/>
                <a:ea typeface="Times New Roman"/>
                <a:cs typeface="Times New Roman"/>
                <a:sym typeface="Times New Roman"/>
              </a:rPr>
              <a:t>Connection Pooling,     </a:t>
            </a:r>
          </a:p>
          <a:p>
            <a:pPr marL="0" indent="0" algn="just">
              <a:spcBef>
                <a:spcPts val="0"/>
              </a:spcBef>
              <a:buSzPct val="80000"/>
              <a:buNone/>
            </a:pPr>
            <a:r>
              <a:rPr lang="en-US" sz="2000" i="0" dirty="0">
                <a:solidFill>
                  <a:srgbClr val="FF0000"/>
                </a:solidFill>
                <a:latin typeface="Times New Roman"/>
                <a:ea typeface="Times New Roman"/>
                <a:cs typeface="Times New Roman"/>
                <a:sym typeface="Times New Roman"/>
              </a:rPr>
              <a:t>                 </a:t>
            </a:r>
            <a:r>
              <a:rPr lang="en-US" sz="2000" dirty="0">
                <a:solidFill>
                  <a:srgbClr val="FF0000"/>
                </a:solidFill>
                <a:latin typeface="Times New Roman"/>
                <a:ea typeface="Times New Roman"/>
                <a:cs typeface="Times New Roman"/>
                <a:sym typeface="Times New Roman"/>
              </a:rPr>
              <a:t>Query optimization and isolation level tuning</a:t>
            </a:r>
            <a:r>
              <a:rPr lang="en-US" sz="2000" dirty="0">
                <a:latin typeface="Times New Roman"/>
                <a:ea typeface="Times New Roman"/>
                <a:cs typeface="Times New Roman"/>
                <a:sym typeface="Times New Roman"/>
              </a:rPr>
              <a:t> techniques are used</a:t>
            </a:r>
          </a:p>
          <a:p>
            <a:pPr marL="0" indent="0" algn="just">
              <a:spcBef>
                <a:spcPts val="0"/>
              </a:spcBef>
              <a:buSzPct val="80000"/>
              <a:buNone/>
            </a:pPr>
            <a:r>
              <a:rPr lang="en-US" sz="2000" i="0" dirty="0">
                <a:solidFill>
                  <a:schemeClr val="dk1"/>
                </a:solidFill>
                <a:latin typeface="Times New Roman"/>
                <a:ea typeface="Times New Roman"/>
                <a:cs typeface="Times New Roman"/>
                <a:sym typeface="Times New Roman"/>
              </a:rPr>
              <a:t>                 </a:t>
            </a:r>
            <a:r>
              <a:rPr lang="en-US" sz="2000" dirty="0">
                <a:latin typeface="Times New Roman"/>
                <a:ea typeface="Times New Roman"/>
                <a:cs typeface="Times New Roman"/>
                <a:sym typeface="Times New Roman"/>
              </a:rPr>
              <a:t>for ensuring the performance</a:t>
            </a:r>
            <a:endParaRPr lang="en-US" sz="2000" i="0" dirty="0">
              <a:solidFill>
                <a:schemeClr val="dk1"/>
              </a:solidFill>
              <a:latin typeface="Times New Roman"/>
              <a:ea typeface="Times New Roman"/>
              <a:cs typeface="Times New Roman"/>
              <a:sym typeface="Times New Roman"/>
            </a:endParaRPr>
          </a:p>
          <a:p>
            <a:pPr indent="-457200" algn="just">
              <a:spcBef>
                <a:spcPts val="0"/>
              </a:spcBef>
              <a:buSzPct val="80000"/>
              <a:buAutoNum type="arabicPeriod" startAt="2"/>
            </a:pPr>
            <a:r>
              <a:rPr lang="en-US" sz="2000" dirty="0">
                <a:latin typeface="Times New Roman"/>
                <a:ea typeface="Times New Roman"/>
                <a:cs typeface="Times New Roman"/>
                <a:sym typeface="Times New Roman"/>
              </a:rPr>
              <a:t>Object relational mapping</a:t>
            </a:r>
          </a:p>
          <a:p>
            <a:pPr marL="0" indent="0" algn="just">
              <a:spcBef>
                <a:spcPts val="0"/>
              </a:spcBef>
              <a:buSzPct val="80000"/>
              <a:buNone/>
            </a:pPr>
            <a:r>
              <a:rPr lang="en-US" sz="2000" dirty="0">
                <a:latin typeface="Times New Roman"/>
                <a:ea typeface="Times New Roman"/>
                <a:cs typeface="Times New Roman"/>
                <a:sym typeface="Times New Roman"/>
              </a:rPr>
              <a:t>	- Java represents data as objects and data in database is in </a:t>
            </a:r>
          </a:p>
          <a:p>
            <a:pPr marL="0" indent="0" algn="just">
              <a:spcBef>
                <a:spcPts val="0"/>
              </a:spcBef>
              <a:buSzPct val="80000"/>
              <a:buNone/>
            </a:pPr>
            <a:r>
              <a:rPr lang="en-US" sz="2000" dirty="0">
                <a:latin typeface="Times New Roman"/>
                <a:ea typeface="Times New Roman"/>
                <a:cs typeface="Times New Roman"/>
                <a:sym typeface="Times New Roman"/>
              </a:rPr>
              <a:t>                 relational table format. Mapping should be done between this two</a:t>
            </a:r>
          </a:p>
          <a:p>
            <a:pPr indent="-457200" algn="just">
              <a:spcBef>
                <a:spcPts val="0"/>
              </a:spcBef>
              <a:buSzPct val="80000"/>
              <a:buAutoNum type="arabicPeriod" startAt="3"/>
            </a:pPr>
            <a:r>
              <a:rPr lang="en-US" sz="2000" i="0" dirty="0">
                <a:solidFill>
                  <a:schemeClr val="dk1"/>
                </a:solidFill>
                <a:latin typeface="Times New Roman"/>
                <a:ea typeface="Times New Roman"/>
                <a:cs typeface="Times New Roman"/>
                <a:sym typeface="Times New Roman"/>
              </a:rPr>
              <a:t>Handling XML data</a:t>
            </a:r>
          </a:p>
          <a:p>
            <a:pPr marL="0" indent="0" algn="just">
              <a:spcBef>
                <a:spcPts val="0"/>
              </a:spcBef>
              <a:buSzPct val="80000"/>
              <a:buNone/>
            </a:pPr>
            <a:r>
              <a:rPr lang="en-US" sz="2000" i="0" dirty="0">
                <a:solidFill>
                  <a:schemeClr val="dk1"/>
                </a:solidFill>
                <a:latin typeface="Times New Roman"/>
                <a:ea typeface="Times New Roman"/>
                <a:cs typeface="Times New Roman"/>
                <a:sym typeface="Times New Roman"/>
              </a:rPr>
              <a:t>             - XML access Object(XAO) is a special case of DAO if data is in </a:t>
            </a:r>
          </a:p>
          <a:p>
            <a:pPr marL="0" indent="0" algn="just">
              <a:spcBef>
                <a:spcPts val="0"/>
              </a:spcBef>
              <a:buSzPct val="80000"/>
              <a:buNone/>
            </a:pPr>
            <a:r>
              <a:rPr lang="en-US" sz="2000" dirty="0">
                <a:latin typeface="Times New Roman"/>
                <a:ea typeface="Times New Roman"/>
                <a:cs typeface="Times New Roman"/>
                <a:sym typeface="Times New Roman"/>
              </a:rPr>
              <a:t>	 XML format</a:t>
            </a:r>
            <a:endParaRPr lang="en-US" sz="2000" i="0" dirty="0">
              <a:solidFill>
                <a:schemeClr val="dk1"/>
              </a:solidFill>
              <a:latin typeface="Times New Roman"/>
              <a:ea typeface="Times New Roman"/>
              <a:cs typeface="Times New Roman"/>
              <a:sym typeface="Times New Roman"/>
            </a:endParaRPr>
          </a:p>
          <a:p>
            <a:pPr indent="-457200" algn="just">
              <a:spcBef>
                <a:spcPts val="0"/>
              </a:spcBef>
              <a:buSzPct val="80000"/>
              <a:buAutoNum type="arabicPeriod" startAt="4"/>
            </a:pPr>
            <a:r>
              <a:rPr lang="en-US" sz="2000" dirty="0">
                <a:latin typeface="Times New Roman"/>
                <a:ea typeface="Times New Roman"/>
                <a:cs typeface="Times New Roman"/>
                <a:sym typeface="Times New Roman"/>
              </a:rPr>
              <a:t>Security considerations</a:t>
            </a:r>
          </a:p>
          <a:p>
            <a:pPr marL="0" indent="0" algn="just">
              <a:spcBef>
                <a:spcPts val="0"/>
              </a:spcBef>
              <a:buSzPct val="80000"/>
              <a:buNone/>
            </a:pPr>
            <a:r>
              <a:rPr lang="en-US" sz="2000" dirty="0">
                <a:latin typeface="Times New Roman"/>
                <a:ea typeface="Times New Roman"/>
                <a:cs typeface="Times New Roman"/>
                <a:sym typeface="Times New Roman"/>
              </a:rPr>
              <a:t>             - safeguard data in database from various threats</a:t>
            </a:r>
          </a:p>
          <a:p>
            <a:pPr marL="0" indent="0" algn="just">
              <a:spcBef>
                <a:spcPts val="0"/>
              </a:spcBef>
              <a:buSzPct val="80000"/>
              <a:buNone/>
            </a:pPr>
            <a:endParaRPr lang="en-US" sz="2000" dirty="0">
              <a:latin typeface="Times New Roman"/>
              <a:ea typeface="Times New Roman"/>
              <a:cs typeface="Times New Roman"/>
              <a:sym typeface="Times New Roman"/>
            </a:endParaRPr>
          </a:p>
          <a:p>
            <a:pPr marL="0" indent="0" algn="just">
              <a:spcBef>
                <a:spcPts val="0"/>
              </a:spcBef>
              <a:buSzPts val="2400"/>
              <a:buNone/>
            </a:pPr>
            <a:endParaRPr lang="en-US" sz="2400" b="1" i="0" u="sng" dirty="0">
              <a:solidFill>
                <a:schemeClr val="dk1"/>
              </a:solidFill>
              <a:latin typeface="Times New Roman"/>
              <a:ea typeface="Times New Roman"/>
              <a:cs typeface="Times New Roman"/>
              <a:sym typeface="Times New Roman"/>
            </a:endParaRPr>
          </a:p>
          <a:p>
            <a:pPr marL="0" indent="0" algn="just">
              <a:spcBef>
                <a:spcPts val="0"/>
              </a:spcBef>
              <a:buSzPts val="2400"/>
              <a:buNone/>
            </a:pPr>
            <a:endParaRPr lang="en-US" sz="2000" u="sng" dirty="0">
              <a:latin typeface="Times New Roman"/>
              <a:cs typeface="Times New Roman"/>
              <a:sym typeface="Times New Roman"/>
            </a:endParaRPr>
          </a:p>
          <a:p>
            <a:pPr marL="0" indent="0" algn="just">
              <a:spcBef>
                <a:spcPts val="0"/>
              </a:spcBef>
              <a:buSzPts val="2400"/>
              <a:buNone/>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0" marR="0" lvl="0" indent="0" algn="just" rtl="0">
              <a:lnSpc>
                <a:spcPct val="100000"/>
              </a:lnSpc>
              <a:spcBef>
                <a:spcPts val="0"/>
              </a:spcBef>
              <a:spcAft>
                <a:spcPts val="0"/>
              </a:spcAft>
              <a:buClr>
                <a:schemeClr val="dk1"/>
              </a:buClr>
              <a:buSzPts val="2400"/>
              <a:buNone/>
            </a:pPr>
            <a:endParaRPr lang="en-US" sz="2000"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lang="en-US" sz="2400" b="1"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lang="en-US" sz="2400" b="1"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sz="2000" dirty="0">
              <a:latin typeface="Times New Roman" pitchFamily="18" charset="0"/>
              <a:cs typeface="Times New Roman" pitchFamily="18" charset="0"/>
            </a:endParaRPr>
          </a:p>
          <a:p>
            <a:pPr indent="-457200" algn="just">
              <a:spcBef>
                <a:spcPts val="1000"/>
              </a:spcBef>
              <a:buSzPts val="2400"/>
              <a:buNone/>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400"/>
              <a:buFont typeface="Arial"/>
              <a:buNone/>
            </a:pPr>
            <a:endParaRPr dirty="0"/>
          </a:p>
          <a:p>
            <a:pPr marL="342900" marR="0" lvl="0" indent="-215900" algn="l" rtl="0">
              <a:spcBef>
                <a:spcPts val="1400"/>
              </a:spcBef>
              <a:spcAft>
                <a:spcPts val="0"/>
              </a:spcAft>
              <a:buClr>
                <a:schemeClr val="dk1"/>
              </a:buClr>
              <a:buSzPts val="2000"/>
              <a:buFont typeface="Arial"/>
              <a:buNone/>
            </a:pPr>
            <a:endParaRPr sz="2000" b="0" i="0" u="none"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2173083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5"/>
          <p:cNvSpPr txBox="1">
            <a:spLocks noGrp="1"/>
          </p:cNvSpPr>
          <p:nvPr>
            <p:ph type="title"/>
          </p:nvPr>
        </p:nvSpPr>
        <p:spPr>
          <a:xfrm>
            <a:off x="381000" y="152400"/>
            <a:ext cx="7086600" cy="499533"/>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dirty="0">
                <a:solidFill>
                  <a:schemeClr val="dk1"/>
                </a:solidFill>
                <a:latin typeface="Times New Roman"/>
                <a:ea typeface="Times New Roman"/>
                <a:cs typeface="Times New Roman"/>
                <a:sym typeface="Times New Roman"/>
              </a:rPr>
              <a:t>Technical Architecture (contd..)</a:t>
            </a:r>
            <a:endParaRPr dirty="0"/>
          </a:p>
        </p:txBody>
      </p:sp>
      <p:sp>
        <p:nvSpPr>
          <p:cNvPr id="362" name="Google Shape;362;p55"/>
          <p:cNvSpPr txBox="1">
            <a:spLocks noGrp="1"/>
          </p:cNvSpPr>
          <p:nvPr>
            <p:ph type="body" idx="1"/>
          </p:nvPr>
        </p:nvSpPr>
        <p:spPr>
          <a:xfrm>
            <a:off x="457199" y="745067"/>
            <a:ext cx="8111067" cy="5960533"/>
          </a:xfrm>
          <a:prstGeom prst="rect">
            <a:avLst/>
          </a:prstGeom>
          <a:noFill/>
          <a:ln>
            <a:noFill/>
          </a:ln>
        </p:spPr>
        <p:txBody>
          <a:bodyPr spcFirstLastPara="1" wrap="square" lIns="91425" tIns="45700" rIns="91425" bIns="45700" anchor="t" anchorCtr="0">
            <a:noAutofit/>
          </a:bodyPr>
          <a:lstStyle/>
          <a:p>
            <a:pPr marL="0" indent="0" algn="just">
              <a:spcBef>
                <a:spcPts val="0"/>
              </a:spcBef>
              <a:buSzPts val="2400"/>
              <a:buNone/>
            </a:pPr>
            <a:r>
              <a:rPr lang="en-US" sz="2400" b="1" i="0" u="none" dirty="0">
                <a:solidFill>
                  <a:schemeClr val="dk1"/>
                </a:solidFill>
                <a:latin typeface="Times New Roman"/>
                <a:ea typeface="Times New Roman"/>
                <a:cs typeface="Times New Roman"/>
                <a:sym typeface="Times New Roman"/>
              </a:rPr>
              <a:t>Data Access Layer</a:t>
            </a:r>
          </a:p>
          <a:p>
            <a:pPr marL="0" indent="0" algn="just">
              <a:spcBef>
                <a:spcPts val="0"/>
              </a:spcBef>
              <a:buSzPts val="2400"/>
              <a:buNone/>
            </a:pPr>
            <a:r>
              <a:rPr lang="en-US" sz="2000" b="1" i="0" u="sng" dirty="0">
                <a:solidFill>
                  <a:schemeClr val="dk1"/>
                </a:solidFill>
                <a:latin typeface="Times New Roman"/>
                <a:ea typeface="Times New Roman"/>
                <a:cs typeface="Times New Roman"/>
                <a:sym typeface="Times New Roman"/>
              </a:rPr>
              <a:t>Design as</a:t>
            </a:r>
            <a:r>
              <a:rPr lang="en-US" sz="2000" b="1" u="sng" dirty="0">
                <a:latin typeface="Times New Roman"/>
                <a:ea typeface="Times New Roman"/>
                <a:cs typeface="Times New Roman"/>
                <a:sym typeface="Times New Roman"/>
              </a:rPr>
              <a:t>pects of Data Access Layer</a:t>
            </a:r>
            <a:endParaRPr lang="en-US" sz="2000" b="1" i="0" u="sng" dirty="0">
              <a:solidFill>
                <a:schemeClr val="dk1"/>
              </a:solidFill>
              <a:latin typeface="Times New Roman"/>
              <a:ea typeface="Times New Roman"/>
              <a:cs typeface="Times New Roman"/>
              <a:sym typeface="Times New Roman"/>
            </a:endParaRPr>
          </a:p>
          <a:p>
            <a:pPr indent="-457200" algn="just">
              <a:spcBef>
                <a:spcPts val="0"/>
              </a:spcBef>
              <a:buSzPct val="80000"/>
              <a:buAutoNum type="arabicPeriod" startAt="5"/>
            </a:pPr>
            <a:r>
              <a:rPr lang="en-US" sz="2000" i="0" dirty="0">
                <a:solidFill>
                  <a:schemeClr val="dk1"/>
                </a:solidFill>
                <a:latin typeface="Times New Roman"/>
                <a:ea typeface="Times New Roman"/>
                <a:cs typeface="Times New Roman"/>
                <a:sym typeface="Times New Roman"/>
              </a:rPr>
              <a:t>Integration of distributed </a:t>
            </a:r>
            <a:r>
              <a:rPr lang="en-US" sz="2000" dirty="0">
                <a:latin typeface="Times New Roman"/>
                <a:ea typeface="Times New Roman"/>
                <a:cs typeface="Times New Roman"/>
                <a:sym typeface="Times New Roman"/>
              </a:rPr>
              <a:t>data</a:t>
            </a:r>
          </a:p>
          <a:p>
            <a:pPr marL="457200" lvl="1" indent="0" algn="just">
              <a:spcBef>
                <a:spcPts val="0"/>
              </a:spcBef>
              <a:buSzPct val="80000"/>
              <a:buNone/>
            </a:pPr>
            <a:r>
              <a:rPr lang="en-US" sz="1600" dirty="0">
                <a:latin typeface="Times New Roman"/>
                <a:ea typeface="Times New Roman"/>
                <a:cs typeface="Times New Roman"/>
                <a:sym typeface="Times New Roman"/>
              </a:rPr>
              <a:t>        </a:t>
            </a:r>
            <a:r>
              <a:rPr lang="en-US" sz="2000" dirty="0">
                <a:latin typeface="Times New Roman"/>
                <a:cs typeface="Times New Roman"/>
                <a:sym typeface="Times New Roman"/>
              </a:rPr>
              <a:t>- Data from remote sources has to be integrated which is called as</a:t>
            </a:r>
          </a:p>
          <a:p>
            <a:pPr marL="457200" lvl="1" indent="0" algn="just">
              <a:spcBef>
                <a:spcPts val="0"/>
              </a:spcBef>
              <a:buSzPct val="80000"/>
              <a:buNone/>
            </a:pPr>
            <a:r>
              <a:rPr lang="en-US" sz="2000" dirty="0">
                <a:latin typeface="Times New Roman"/>
                <a:cs typeface="Times New Roman"/>
                <a:sym typeface="Times New Roman"/>
              </a:rPr>
              <a:t>         entity integration </a:t>
            </a:r>
          </a:p>
          <a:p>
            <a:pPr indent="-457200" algn="just">
              <a:spcBef>
                <a:spcPts val="0"/>
              </a:spcBef>
              <a:buSzPct val="80000"/>
              <a:buFont typeface="+mj-lt"/>
              <a:buAutoNum type="arabicPeriod"/>
            </a:pPr>
            <a:endParaRPr lang="en-US" sz="2000" dirty="0">
              <a:latin typeface="Times New Roman"/>
              <a:ea typeface="Times New Roman"/>
              <a:cs typeface="Times New Roman"/>
              <a:sym typeface="Times New Roman"/>
            </a:endParaRPr>
          </a:p>
          <a:p>
            <a:pPr marL="0" indent="0" algn="just">
              <a:spcBef>
                <a:spcPts val="0"/>
              </a:spcBef>
              <a:buSzPts val="2400"/>
              <a:buNone/>
            </a:pPr>
            <a:endParaRPr lang="en-US" sz="2400" b="1" i="0" u="sng" dirty="0">
              <a:solidFill>
                <a:schemeClr val="dk1"/>
              </a:solidFill>
              <a:latin typeface="Times New Roman"/>
              <a:ea typeface="Times New Roman"/>
              <a:cs typeface="Times New Roman"/>
              <a:sym typeface="Times New Roman"/>
            </a:endParaRPr>
          </a:p>
          <a:p>
            <a:pPr marL="0" indent="0" algn="just">
              <a:spcBef>
                <a:spcPts val="0"/>
              </a:spcBef>
              <a:buSzPts val="2400"/>
              <a:buNone/>
            </a:pPr>
            <a:endParaRPr lang="en-US" sz="2000" u="sng" dirty="0">
              <a:latin typeface="Times New Roman"/>
              <a:cs typeface="Times New Roman"/>
              <a:sym typeface="Times New Roman"/>
            </a:endParaRPr>
          </a:p>
          <a:p>
            <a:pPr marL="0" indent="0" algn="just">
              <a:spcBef>
                <a:spcPts val="0"/>
              </a:spcBef>
              <a:buSzPts val="2400"/>
              <a:buNone/>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0" marR="0" lvl="0" indent="0" algn="just" rtl="0">
              <a:lnSpc>
                <a:spcPct val="100000"/>
              </a:lnSpc>
              <a:spcBef>
                <a:spcPts val="0"/>
              </a:spcBef>
              <a:spcAft>
                <a:spcPts val="0"/>
              </a:spcAft>
              <a:buClr>
                <a:schemeClr val="dk1"/>
              </a:buClr>
              <a:buSzPts val="2400"/>
              <a:buNone/>
            </a:pPr>
            <a:endParaRPr lang="en-US" sz="2000"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lang="en-US" sz="2400" b="1"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lang="en-US" sz="2400" b="1"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sz="2000" dirty="0">
              <a:latin typeface="Times New Roman" pitchFamily="18" charset="0"/>
              <a:cs typeface="Times New Roman" pitchFamily="18" charset="0"/>
            </a:endParaRPr>
          </a:p>
          <a:p>
            <a:pPr indent="-457200" algn="just">
              <a:spcBef>
                <a:spcPts val="1000"/>
              </a:spcBef>
              <a:buSzPts val="2400"/>
              <a:buNone/>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400"/>
              <a:buFont typeface="Arial"/>
              <a:buNone/>
            </a:pPr>
            <a:endParaRPr dirty="0"/>
          </a:p>
          <a:p>
            <a:pPr marL="342900" marR="0" lvl="0" indent="-215900" algn="l" rtl="0">
              <a:spcBef>
                <a:spcPts val="1400"/>
              </a:spcBef>
              <a:spcAft>
                <a:spcPts val="0"/>
              </a:spcAft>
              <a:buClr>
                <a:schemeClr val="dk1"/>
              </a:buClr>
              <a:buSzPts val="2000"/>
              <a:buFont typeface="Arial"/>
              <a:buNone/>
            </a:pPr>
            <a:endParaRPr sz="2000" b="0" i="0" u="none" dirty="0">
              <a:solidFill>
                <a:schemeClr val="dk1"/>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21E62879-130A-57D1-EE9E-2D16CA5CF5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0833" y="2757472"/>
            <a:ext cx="3594100" cy="2747602"/>
          </a:xfrm>
          <a:prstGeom prst="rect">
            <a:avLst/>
          </a:prstGeom>
          <a:noFill/>
          <a:ln>
            <a:noFill/>
          </a:ln>
        </p:spPr>
      </p:pic>
    </p:spTree>
    <p:extLst>
      <p:ext uri="{BB962C8B-B14F-4D97-AF65-F5344CB8AC3E}">
        <p14:creationId xmlns:p14="http://schemas.microsoft.com/office/powerpoint/2010/main" val="42597494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5"/>
          <p:cNvSpPr txBox="1">
            <a:spLocks noGrp="1"/>
          </p:cNvSpPr>
          <p:nvPr>
            <p:ph type="title"/>
          </p:nvPr>
        </p:nvSpPr>
        <p:spPr>
          <a:xfrm>
            <a:off x="381000" y="152400"/>
            <a:ext cx="7086600" cy="685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Technical Architecture (contd..)</a:t>
            </a:r>
            <a:endParaRPr/>
          </a:p>
        </p:txBody>
      </p:sp>
      <p:sp>
        <p:nvSpPr>
          <p:cNvPr id="362" name="Google Shape;362;p55"/>
          <p:cNvSpPr txBox="1">
            <a:spLocks noGrp="1"/>
          </p:cNvSpPr>
          <p:nvPr>
            <p:ph type="body" idx="1"/>
          </p:nvPr>
        </p:nvSpPr>
        <p:spPr>
          <a:xfrm>
            <a:off x="457200" y="1066800"/>
            <a:ext cx="7924800" cy="5410200"/>
          </a:xfrm>
          <a:prstGeom prst="rect">
            <a:avLst/>
          </a:prstGeom>
          <a:noFill/>
          <a:ln>
            <a:noFill/>
          </a:ln>
        </p:spPr>
        <p:txBody>
          <a:bodyPr spcFirstLastPara="1" wrap="square" lIns="91425" tIns="45700" rIns="91425" bIns="45700" anchor="t" anchorCtr="0">
            <a:noAutofit/>
          </a:bodyPr>
          <a:lstStyle/>
          <a:p>
            <a:pPr marL="0" indent="0" algn="just">
              <a:spcBef>
                <a:spcPts val="0"/>
              </a:spcBef>
              <a:buSzPts val="2400"/>
              <a:buNone/>
            </a:pPr>
            <a:r>
              <a:rPr lang="en-US" sz="2400" b="1" i="0" u="none" dirty="0">
                <a:solidFill>
                  <a:schemeClr val="dk1"/>
                </a:solidFill>
                <a:latin typeface="Times New Roman"/>
                <a:ea typeface="Times New Roman"/>
                <a:cs typeface="Times New Roman"/>
                <a:sym typeface="Times New Roman"/>
              </a:rPr>
              <a:t>External Systems Layer</a:t>
            </a:r>
          </a:p>
          <a:p>
            <a:pPr marL="0" indent="0" algn="just">
              <a:spcBef>
                <a:spcPts val="0"/>
              </a:spcBef>
              <a:buSzPts val="2400"/>
              <a:buNone/>
            </a:pPr>
            <a:endParaRPr lang="en-US" sz="2400" b="1" i="0" u="none" dirty="0">
              <a:solidFill>
                <a:schemeClr val="dk1"/>
              </a:solidFill>
              <a:latin typeface="Times New Roman"/>
              <a:ea typeface="Times New Roman"/>
              <a:cs typeface="Times New Roman"/>
              <a:sym typeface="Times New Roman"/>
            </a:endParaRPr>
          </a:p>
          <a:p>
            <a:pPr marL="342900" algn="just">
              <a:spcBef>
                <a:spcPts val="0"/>
              </a:spcBef>
              <a:buSzPts val="2400"/>
            </a:pPr>
            <a:r>
              <a:rPr lang="en-US" sz="2000" dirty="0">
                <a:latin typeface="Times New Roman"/>
                <a:ea typeface="Times New Roman"/>
                <a:cs typeface="Times New Roman"/>
                <a:sym typeface="Times New Roman"/>
              </a:rPr>
              <a:t>This layer represents the collection of other application with which the enterprise application will interact</a:t>
            </a:r>
          </a:p>
          <a:p>
            <a:pPr marL="342900" algn="just">
              <a:spcBef>
                <a:spcPts val="0"/>
              </a:spcBef>
              <a:buSzPts val="2400"/>
            </a:pPr>
            <a:r>
              <a:rPr lang="en-US" sz="2000" dirty="0">
                <a:latin typeface="Times New Roman"/>
                <a:ea typeface="Times New Roman"/>
                <a:cs typeface="Times New Roman"/>
                <a:sym typeface="Times New Roman"/>
              </a:rPr>
              <a:t>While other applications are interacting with the enterprise application the integration of other applications with the enterprise application has to be taken care here</a:t>
            </a:r>
          </a:p>
          <a:p>
            <a:pPr marL="0" indent="0" algn="just">
              <a:spcBef>
                <a:spcPts val="0"/>
              </a:spcBef>
              <a:buSzPts val="2400"/>
              <a:buNone/>
            </a:pPr>
            <a:endParaRPr lang="en-US" sz="2400" b="1" i="0" u="sng" dirty="0">
              <a:solidFill>
                <a:schemeClr val="dk1"/>
              </a:solidFill>
              <a:latin typeface="Times New Roman"/>
              <a:ea typeface="Times New Roman"/>
              <a:cs typeface="Times New Roman"/>
              <a:sym typeface="Times New Roman"/>
            </a:endParaRPr>
          </a:p>
          <a:p>
            <a:pPr marL="0" indent="0" algn="just">
              <a:spcBef>
                <a:spcPts val="0"/>
              </a:spcBef>
              <a:buSzPts val="2400"/>
              <a:buNone/>
            </a:pPr>
            <a:endParaRPr lang="en-US" sz="2000" u="sng" dirty="0">
              <a:latin typeface="Times New Roman"/>
              <a:cs typeface="Times New Roman"/>
              <a:sym typeface="Times New Roman"/>
            </a:endParaRPr>
          </a:p>
          <a:p>
            <a:pPr marL="0" indent="0" algn="just">
              <a:spcBef>
                <a:spcPts val="0"/>
              </a:spcBef>
              <a:buSzPts val="2400"/>
              <a:buNone/>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0" marR="0" lvl="0" indent="0" algn="just" rtl="0">
              <a:lnSpc>
                <a:spcPct val="100000"/>
              </a:lnSpc>
              <a:spcBef>
                <a:spcPts val="0"/>
              </a:spcBef>
              <a:spcAft>
                <a:spcPts val="0"/>
              </a:spcAft>
              <a:buClr>
                <a:schemeClr val="dk1"/>
              </a:buClr>
              <a:buSzPts val="2400"/>
              <a:buNone/>
            </a:pPr>
            <a:endParaRPr lang="en-US" sz="2000"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lang="en-US" sz="2400" b="1"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lang="en-US" sz="2400" b="1"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sz="2000" dirty="0">
              <a:latin typeface="Times New Roman" pitchFamily="18" charset="0"/>
              <a:cs typeface="Times New Roman" pitchFamily="18" charset="0"/>
            </a:endParaRPr>
          </a:p>
          <a:p>
            <a:pPr indent="-457200" algn="just">
              <a:spcBef>
                <a:spcPts val="1000"/>
              </a:spcBef>
              <a:buSzPts val="2400"/>
              <a:buNone/>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400"/>
              <a:buFont typeface="Arial"/>
              <a:buNone/>
            </a:pPr>
            <a:endParaRPr dirty="0"/>
          </a:p>
          <a:p>
            <a:pPr marL="342900" marR="0" lvl="0" indent="-215900" algn="l" rtl="0">
              <a:spcBef>
                <a:spcPts val="1400"/>
              </a:spcBef>
              <a:spcAft>
                <a:spcPts val="0"/>
              </a:spcAft>
              <a:buClr>
                <a:schemeClr val="dk1"/>
              </a:buClr>
              <a:buSzPts val="2000"/>
              <a:buFont typeface="Arial"/>
              <a:buNone/>
            </a:pPr>
            <a:endParaRPr sz="2000" b="0" i="0" u="none"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40524850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5"/>
          <p:cNvSpPr txBox="1">
            <a:spLocks noGrp="1"/>
          </p:cNvSpPr>
          <p:nvPr>
            <p:ph type="title"/>
          </p:nvPr>
        </p:nvSpPr>
        <p:spPr>
          <a:xfrm>
            <a:off x="381000" y="152400"/>
            <a:ext cx="7086600" cy="685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Technical Architecture (contd..)</a:t>
            </a:r>
            <a:endParaRPr/>
          </a:p>
        </p:txBody>
      </p:sp>
      <p:sp>
        <p:nvSpPr>
          <p:cNvPr id="362" name="Google Shape;362;p55"/>
          <p:cNvSpPr txBox="1">
            <a:spLocks noGrp="1"/>
          </p:cNvSpPr>
          <p:nvPr>
            <p:ph type="body" idx="1"/>
          </p:nvPr>
        </p:nvSpPr>
        <p:spPr>
          <a:xfrm>
            <a:off x="457200" y="1066800"/>
            <a:ext cx="7924800" cy="5410200"/>
          </a:xfrm>
          <a:prstGeom prst="rect">
            <a:avLst/>
          </a:prstGeom>
          <a:noFill/>
          <a:ln>
            <a:noFill/>
          </a:ln>
        </p:spPr>
        <p:txBody>
          <a:bodyPr spcFirstLastPara="1" wrap="square" lIns="91425" tIns="45700" rIns="91425" bIns="45700" anchor="t" anchorCtr="0">
            <a:noAutofit/>
          </a:bodyPr>
          <a:lstStyle/>
          <a:p>
            <a:pPr marL="0" indent="0" algn="just">
              <a:spcBef>
                <a:spcPts val="0"/>
              </a:spcBef>
              <a:buSzPts val="2400"/>
              <a:buNone/>
            </a:pPr>
            <a:r>
              <a:rPr lang="en-US" sz="2400" b="1" i="0" u="none" dirty="0">
                <a:solidFill>
                  <a:schemeClr val="dk1"/>
                </a:solidFill>
                <a:latin typeface="Times New Roman"/>
                <a:ea typeface="Times New Roman"/>
                <a:cs typeface="Times New Roman"/>
                <a:sym typeface="Times New Roman"/>
              </a:rPr>
              <a:t>Integration Layer</a:t>
            </a:r>
            <a:endParaRPr lang="en-US" sz="2400" b="1" dirty="0">
              <a:latin typeface="Times New Roman"/>
              <a:ea typeface="Times New Roman"/>
              <a:cs typeface="Times New Roman"/>
              <a:sym typeface="Times New Roman"/>
            </a:endParaRPr>
          </a:p>
          <a:p>
            <a:pPr marL="0" indent="0" algn="just">
              <a:spcBef>
                <a:spcPts val="0"/>
              </a:spcBef>
              <a:buSzPts val="2400"/>
              <a:buNone/>
            </a:pPr>
            <a:endParaRPr lang="en-US" sz="2400" b="1" i="0" u="none" dirty="0">
              <a:solidFill>
                <a:schemeClr val="dk1"/>
              </a:solidFill>
              <a:latin typeface="Times New Roman"/>
              <a:ea typeface="Times New Roman"/>
              <a:cs typeface="Times New Roman"/>
              <a:sym typeface="Times New Roman"/>
            </a:endParaRPr>
          </a:p>
          <a:p>
            <a:pPr marL="342900" algn="just">
              <a:spcBef>
                <a:spcPts val="0"/>
              </a:spcBef>
              <a:buSzPts val="2400"/>
            </a:pPr>
            <a:r>
              <a:rPr lang="en-US" sz="2000" dirty="0">
                <a:latin typeface="Times New Roman"/>
                <a:ea typeface="Times New Roman"/>
                <a:cs typeface="Times New Roman"/>
                <a:sym typeface="Times New Roman"/>
              </a:rPr>
              <a:t>This integration layer provides the option to connect to the external systems</a:t>
            </a:r>
          </a:p>
          <a:p>
            <a:pPr marL="342900" algn="just">
              <a:spcBef>
                <a:spcPts val="0"/>
              </a:spcBef>
              <a:buSzPts val="2400"/>
            </a:pPr>
            <a:r>
              <a:rPr lang="en-US" sz="2000" i="0" u="none" dirty="0">
                <a:solidFill>
                  <a:schemeClr val="dk1"/>
                </a:solidFill>
                <a:latin typeface="Times New Roman"/>
                <a:ea typeface="Times New Roman"/>
                <a:cs typeface="Times New Roman"/>
                <a:sym typeface="Times New Roman"/>
              </a:rPr>
              <a:t>This layer contains components to expose capability of the application to the outside world or compose capabilities of external system to the application</a:t>
            </a:r>
          </a:p>
          <a:p>
            <a:pPr marL="342900" algn="just">
              <a:spcBef>
                <a:spcPts val="0"/>
              </a:spcBef>
              <a:buSzPts val="2400"/>
            </a:pPr>
            <a:r>
              <a:rPr lang="en-US" sz="2000" dirty="0">
                <a:latin typeface="Times New Roman"/>
                <a:ea typeface="Times New Roman"/>
                <a:cs typeface="Times New Roman"/>
                <a:sym typeface="Times New Roman"/>
              </a:rPr>
              <a:t>The components in this layer can be implemented using various techniques, technologies like Java based application integration, Web services </a:t>
            </a:r>
            <a:r>
              <a:rPr lang="en-US" sz="2000" dirty="0" err="1">
                <a:latin typeface="Times New Roman"/>
                <a:ea typeface="Times New Roman"/>
                <a:cs typeface="Times New Roman"/>
                <a:sym typeface="Times New Roman"/>
              </a:rPr>
              <a:t>etc</a:t>
            </a:r>
            <a:endParaRPr lang="en-US" sz="2000" i="0" u="none" dirty="0">
              <a:solidFill>
                <a:schemeClr val="dk1"/>
              </a:solidFill>
              <a:latin typeface="Times New Roman"/>
              <a:ea typeface="Times New Roman"/>
              <a:cs typeface="Times New Roman"/>
              <a:sym typeface="Times New Roman"/>
            </a:endParaRPr>
          </a:p>
          <a:p>
            <a:pPr marL="0" indent="0" algn="just">
              <a:spcBef>
                <a:spcPts val="0"/>
              </a:spcBef>
              <a:buSzPts val="2400"/>
              <a:buNone/>
            </a:pPr>
            <a:endParaRPr lang="en-US" sz="2400" b="1" i="0" u="none" dirty="0">
              <a:solidFill>
                <a:schemeClr val="dk1"/>
              </a:solidFill>
              <a:latin typeface="Times New Roman"/>
              <a:ea typeface="Times New Roman"/>
              <a:cs typeface="Times New Roman"/>
              <a:sym typeface="Times New Roman"/>
            </a:endParaRPr>
          </a:p>
          <a:p>
            <a:pPr marL="0" indent="0" algn="just">
              <a:spcBef>
                <a:spcPts val="0"/>
              </a:spcBef>
              <a:buSzPts val="2400"/>
              <a:buNone/>
            </a:pPr>
            <a:endParaRPr lang="en-US" sz="2400" b="1" i="0" u="none" dirty="0">
              <a:solidFill>
                <a:schemeClr val="dk1"/>
              </a:solidFill>
              <a:latin typeface="Times New Roman"/>
              <a:ea typeface="Times New Roman"/>
              <a:cs typeface="Times New Roman"/>
              <a:sym typeface="Times New Roman"/>
            </a:endParaRPr>
          </a:p>
          <a:p>
            <a:pPr marL="0" indent="0" algn="just">
              <a:spcBef>
                <a:spcPts val="0"/>
              </a:spcBef>
              <a:buSzPts val="2400"/>
              <a:buNone/>
            </a:pPr>
            <a:endParaRPr lang="en-US" sz="2400" b="1" i="0" u="sng" dirty="0">
              <a:solidFill>
                <a:schemeClr val="dk1"/>
              </a:solidFill>
              <a:latin typeface="Times New Roman"/>
              <a:ea typeface="Times New Roman"/>
              <a:cs typeface="Times New Roman"/>
              <a:sym typeface="Times New Roman"/>
            </a:endParaRPr>
          </a:p>
          <a:p>
            <a:pPr marL="0" indent="0" algn="just">
              <a:spcBef>
                <a:spcPts val="0"/>
              </a:spcBef>
              <a:buSzPts val="2400"/>
              <a:buNone/>
            </a:pPr>
            <a:endParaRPr lang="en-US" sz="2000" u="sng" dirty="0">
              <a:latin typeface="Times New Roman"/>
              <a:cs typeface="Times New Roman"/>
              <a:sym typeface="Times New Roman"/>
            </a:endParaRPr>
          </a:p>
          <a:p>
            <a:pPr marL="0" indent="0" algn="just">
              <a:spcBef>
                <a:spcPts val="0"/>
              </a:spcBef>
              <a:buSzPts val="2400"/>
              <a:buNone/>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0" marR="0" lvl="0" indent="0" algn="just" rtl="0">
              <a:lnSpc>
                <a:spcPct val="100000"/>
              </a:lnSpc>
              <a:spcBef>
                <a:spcPts val="0"/>
              </a:spcBef>
              <a:spcAft>
                <a:spcPts val="0"/>
              </a:spcAft>
              <a:buClr>
                <a:schemeClr val="dk1"/>
              </a:buClr>
              <a:buSzPts val="2400"/>
              <a:buNone/>
            </a:pPr>
            <a:endParaRPr lang="en-US" sz="2000"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lang="en-US" sz="2400" b="1"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lang="en-US" sz="2400" b="1"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sz="2000" dirty="0">
              <a:latin typeface="Times New Roman" pitchFamily="18" charset="0"/>
              <a:cs typeface="Times New Roman" pitchFamily="18" charset="0"/>
            </a:endParaRPr>
          </a:p>
          <a:p>
            <a:pPr indent="-457200" algn="just">
              <a:spcBef>
                <a:spcPts val="1000"/>
              </a:spcBef>
              <a:buSzPts val="2400"/>
              <a:buNone/>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400"/>
              <a:buFont typeface="Arial"/>
              <a:buNone/>
            </a:pPr>
            <a:endParaRPr dirty="0"/>
          </a:p>
          <a:p>
            <a:pPr marL="342900" marR="0" lvl="0" indent="-215900" algn="l" rtl="0">
              <a:spcBef>
                <a:spcPts val="1400"/>
              </a:spcBef>
              <a:spcAft>
                <a:spcPts val="0"/>
              </a:spcAft>
              <a:buClr>
                <a:schemeClr val="dk1"/>
              </a:buClr>
              <a:buSzPts val="2000"/>
              <a:buFont typeface="Arial"/>
              <a:buNone/>
            </a:pPr>
            <a:endParaRPr sz="2000" b="0" i="0" u="none"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2548487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5"/>
          <p:cNvSpPr txBox="1">
            <a:spLocks noGrp="1"/>
          </p:cNvSpPr>
          <p:nvPr>
            <p:ph type="title"/>
          </p:nvPr>
        </p:nvSpPr>
        <p:spPr>
          <a:xfrm>
            <a:off x="381000" y="152400"/>
            <a:ext cx="7086600" cy="685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Technical Architecture (contd..)</a:t>
            </a:r>
            <a:endParaRPr/>
          </a:p>
        </p:txBody>
      </p:sp>
      <p:sp>
        <p:nvSpPr>
          <p:cNvPr id="362" name="Google Shape;362;p55"/>
          <p:cNvSpPr txBox="1">
            <a:spLocks noGrp="1"/>
          </p:cNvSpPr>
          <p:nvPr>
            <p:ph type="body" idx="1"/>
          </p:nvPr>
        </p:nvSpPr>
        <p:spPr>
          <a:xfrm>
            <a:off x="457200" y="1066800"/>
            <a:ext cx="7924800" cy="5410200"/>
          </a:xfrm>
          <a:prstGeom prst="rect">
            <a:avLst/>
          </a:prstGeom>
          <a:noFill/>
          <a:ln>
            <a:noFill/>
          </a:ln>
        </p:spPr>
        <p:txBody>
          <a:bodyPr spcFirstLastPara="1" wrap="square" lIns="91425" tIns="45700" rIns="91425" bIns="45700" anchor="t" anchorCtr="0">
            <a:noAutofit/>
          </a:bodyPr>
          <a:lstStyle/>
          <a:p>
            <a:pPr marL="0" indent="0" algn="just">
              <a:spcBef>
                <a:spcPts val="0"/>
              </a:spcBef>
              <a:buSzPts val="2400"/>
              <a:buNone/>
            </a:pPr>
            <a:r>
              <a:rPr lang="en-US" sz="2400" b="1" i="0" u="none" dirty="0">
                <a:solidFill>
                  <a:schemeClr val="dk1"/>
                </a:solidFill>
                <a:latin typeface="Times New Roman"/>
                <a:ea typeface="Times New Roman"/>
                <a:cs typeface="Times New Roman"/>
                <a:sym typeface="Times New Roman"/>
              </a:rPr>
              <a:t>Integration Layer</a:t>
            </a:r>
            <a:endParaRPr lang="en-US" sz="2400" b="1" dirty="0">
              <a:latin typeface="Times New Roman"/>
              <a:ea typeface="Times New Roman"/>
              <a:cs typeface="Times New Roman"/>
              <a:sym typeface="Times New Roman"/>
            </a:endParaRPr>
          </a:p>
          <a:p>
            <a:pPr marL="0" indent="0" algn="just">
              <a:spcBef>
                <a:spcPts val="0"/>
              </a:spcBef>
              <a:buSzPts val="2400"/>
              <a:buNone/>
            </a:pPr>
            <a:endParaRPr lang="en-US" sz="2400" b="1" i="0" u="none" dirty="0">
              <a:solidFill>
                <a:schemeClr val="dk1"/>
              </a:solidFill>
              <a:latin typeface="Times New Roman"/>
              <a:ea typeface="Times New Roman"/>
              <a:cs typeface="Times New Roman"/>
              <a:sym typeface="Times New Roman"/>
            </a:endParaRPr>
          </a:p>
          <a:p>
            <a:pPr marL="0" indent="0" algn="just">
              <a:spcBef>
                <a:spcPts val="0"/>
              </a:spcBef>
              <a:buSzPts val="2400"/>
              <a:buNone/>
            </a:pPr>
            <a:endParaRPr lang="en-US" sz="2400" b="1" i="0" u="none" dirty="0">
              <a:solidFill>
                <a:schemeClr val="dk1"/>
              </a:solidFill>
              <a:latin typeface="Times New Roman"/>
              <a:ea typeface="Times New Roman"/>
              <a:cs typeface="Times New Roman"/>
              <a:sym typeface="Times New Roman"/>
            </a:endParaRPr>
          </a:p>
          <a:p>
            <a:pPr marL="0" indent="0" algn="just">
              <a:spcBef>
                <a:spcPts val="0"/>
              </a:spcBef>
              <a:buSzPts val="2400"/>
              <a:buNone/>
            </a:pPr>
            <a:endParaRPr lang="en-US" sz="2400" b="1" i="0" u="none" dirty="0">
              <a:solidFill>
                <a:schemeClr val="dk1"/>
              </a:solidFill>
              <a:latin typeface="Times New Roman"/>
              <a:ea typeface="Times New Roman"/>
              <a:cs typeface="Times New Roman"/>
              <a:sym typeface="Times New Roman"/>
            </a:endParaRPr>
          </a:p>
          <a:p>
            <a:pPr marL="0" indent="0" algn="just">
              <a:spcBef>
                <a:spcPts val="0"/>
              </a:spcBef>
              <a:buSzPts val="2400"/>
              <a:buNone/>
            </a:pPr>
            <a:endParaRPr lang="en-US" sz="2400" b="1" i="0" u="sng" dirty="0">
              <a:solidFill>
                <a:schemeClr val="dk1"/>
              </a:solidFill>
              <a:latin typeface="Times New Roman"/>
              <a:ea typeface="Times New Roman"/>
              <a:cs typeface="Times New Roman"/>
              <a:sym typeface="Times New Roman"/>
            </a:endParaRPr>
          </a:p>
          <a:p>
            <a:pPr marL="0" indent="0" algn="just">
              <a:spcBef>
                <a:spcPts val="0"/>
              </a:spcBef>
              <a:buSzPts val="2400"/>
              <a:buNone/>
            </a:pPr>
            <a:endParaRPr lang="en-US" sz="2000" u="sng" dirty="0">
              <a:latin typeface="Times New Roman"/>
              <a:cs typeface="Times New Roman"/>
              <a:sym typeface="Times New Roman"/>
            </a:endParaRPr>
          </a:p>
          <a:p>
            <a:pPr marL="0" indent="0" algn="just">
              <a:spcBef>
                <a:spcPts val="0"/>
              </a:spcBef>
              <a:buSzPts val="2400"/>
              <a:buNone/>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0" marR="0" lvl="0" indent="0" algn="just" rtl="0">
              <a:lnSpc>
                <a:spcPct val="100000"/>
              </a:lnSpc>
              <a:spcBef>
                <a:spcPts val="0"/>
              </a:spcBef>
              <a:spcAft>
                <a:spcPts val="0"/>
              </a:spcAft>
              <a:buClr>
                <a:schemeClr val="dk1"/>
              </a:buClr>
              <a:buSzPts val="2400"/>
              <a:buNone/>
            </a:pPr>
            <a:endParaRPr lang="en-US" sz="2000"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lang="en-US" sz="2400" b="1"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lang="en-US" sz="2400" b="1"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sz="2000" dirty="0">
              <a:latin typeface="Times New Roman" pitchFamily="18" charset="0"/>
              <a:cs typeface="Times New Roman" pitchFamily="18" charset="0"/>
            </a:endParaRPr>
          </a:p>
          <a:p>
            <a:pPr indent="-457200" algn="just">
              <a:spcBef>
                <a:spcPts val="1000"/>
              </a:spcBef>
              <a:buSzPts val="2400"/>
              <a:buNone/>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400"/>
              <a:buFont typeface="Arial"/>
              <a:buNone/>
            </a:pPr>
            <a:endParaRPr dirty="0"/>
          </a:p>
          <a:p>
            <a:pPr marL="342900" marR="0" lvl="0" indent="-215900" algn="l" rtl="0">
              <a:spcBef>
                <a:spcPts val="1400"/>
              </a:spcBef>
              <a:spcAft>
                <a:spcPts val="0"/>
              </a:spcAft>
              <a:buClr>
                <a:schemeClr val="dk1"/>
              </a:buClr>
              <a:buSzPts val="2000"/>
              <a:buFont typeface="Arial"/>
              <a:buNone/>
            </a:pPr>
            <a:endParaRPr sz="2000" b="0" i="0" u="none" dirty="0">
              <a:solidFill>
                <a:schemeClr val="dk1"/>
              </a:solidFill>
              <a:latin typeface="Times New Roman"/>
              <a:ea typeface="Times New Roman"/>
              <a:cs typeface="Times New Roman"/>
              <a:sym typeface="Times New Roman"/>
            </a:endParaRPr>
          </a:p>
        </p:txBody>
      </p:sp>
      <p:pic>
        <p:nvPicPr>
          <p:cNvPr id="2" name="Content Placeholder 5" descr="New Doc 156_1.jpg">
            <a:extLst>
              <a:ext uri="{FF2B5EF4-FFF2-40B4-BE49-F238E27FC236}">
                <a16:creationId xmlns:a16="http://schemas.microsoft.com/office/drawing/2014/main" id="{DA0933ED-DE91-F7D1-CB45-9D50C46BB8CB}"/>
              </a:ext>
            </a:extLst>
          </p:cNvPr>
          <p:cNvPicPr>
            <a:picLocks noChangeAspect="1"/>
          </p:cNvPicPr>
          <p:nvPr/>
        </p:nvPicPr>
        <p:blipFill rotWithShape="1">
          <a:blip r:embed="rId3">
            <a:extLst>
              <a:ext uri="{28A0092B-C50C-407E-A947-70E740481C1C}">
                <a14:useLocalDpi xmlns:a14="http://schemas.microsoft.com/office/drawing/2010/main" val="0"/>
              </a:ext>
            </a:extLst>
          </a:blip>
          <a:srcRect l="4241" t="4349" r="6989" b="5195"/>
          <a:stretch/>
        </p:blipFill>
        <p:spPr>
          <a:xfrm>
            <a:off x="1176866" y="2023533"/>
            <a:ext cx="6290733" cy="4072468"/>
          </a:xfrm>
          <a:prstGeom prst="rect">
            <a:avLst/>
          </a:prstGeom>
          <a:noFill/>
          <a:ln>
            <a:noFill/>
          </a:ln>
        </p:spPr>
      </p:pic>
    </p:spTree>
    <p:extLst>
      <p:ext uri="{BB962C8B-B14F-4D97-AF65-F5344CB8AC3E}">
        <p14:creationId xmlns:p14="http://schemas.microsoft.com/office/powerpoint/2010/main" val="3704623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5"/>
          <p:cNvSpPr txBox="1">
            <a:spLocks noGrp="1"/>
          </p:cNvSpPr>
          <p:nvPr>
            <p:ph type="title"/>
          </p:nvPr>
        </p:nvSpPr>
        <p:spPr>
          <a:xfrm>
            <a:off x="381000" y="152400"/>
            <a:ext cx="7086600" cy="685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Technical Architecture (contd..)</a:t>
            </a:r>
            <a:endParaRPr/>
          </a:p>
        </p:txBody>
      </p:sp>
      <p:sp>
        <p:nvSpPr>
          <p:cNvPr id="362" name="Google Shape;362;p55"/>
          <p:cNvSpPr txBox="1">
            <a:spLocks noGrp="1"/>
          </p:cNvSpPr>
          <p:nvPr>
            <p:ph type="body" idx="1"/>
          </p:nvPr>
        </p:nvSpPr>
        <p:spPr>
          <a:xfrm>
            <a:off x="457200" y="1066800"/>
            <a:ext cx="7924800" cy="5410200"/>
          </a:xfrm>
          <a:prstGeom prst="rect">
            <a:avLst/>
          </a:prstGeom>
          <a:noFill/>
          <a:ln>
            <a:noFill/>
          </a:ln>
        </p:spPr>
        <p:txBody>
          <a:bodyPr spcFirstLastPara="1" wrap="square" lIns="91425" tIns="45700" rIns="91425" bIns="45700" anchor="t" anchorCtr="0">
            <a:noAutofit/>
          </a:bodyPr>
          <a:lstStyle/>
          <a:p>
            <a:pPr marL="0" indent="0" algn="just">
              <a:spcBef>
                <a:spcPts val="0"/>
              </a:spcBef>
              <a:buSzPts val="2400"/>
              <a:buNone/>
            </a:pPr>
            <a:r>
              <a:rPr lang="en-US" sz="2400" b="1" i="0" u="none" dirty="0">
                <a:solidFill>
                  <a:schemeClr val="dk1"/>
                </a:solidFill>
                <a:latin typeface="Times New Roman"/>
                <a:ea typeface="Times New Roman"/>
                <a:cs typeface="Times New Roman"/>
                <a:sym typeface="Times New Roman"/>
              </a:rPr>
              <a:t>Integration Layer</a:t>
            </a:r>
          </a:p>
          <a:p>
            <a:pPr marL="0" indent="0" algn="just">
              <a:spcBef>
                <a:spcPts val="0"/>
              </a:spcBef>
              <a:buSzPts val="2400"/>
              <a:buNone/>
            </a:pPr>
            <a:endParaRPr lang="en-US" sz="2000" b="1" i="0" u="sng" dirty="0">
              <a:solidFill>
                <a:schemeClr val="dk1"/>
              </a:solidFill>
              <a:latin typeface="Times New Roman"/>
              <a:ea typeface="Times New Roman"/>
              <a:cs typeface="Times New Roman"/>
              <a:sym typeface="Times New Roman"/>
            </a:endParaRPr>
          </a:p>
          <a:p>
            <a:pPr marL="0" indent="0" algn="just">
              <a:spcBef>
                <a:spcPts val="0"/>
              </a:spcBef>
              <a:buSzPts val="2400"/>
              <a:buNone/>
            </a:pPr>
            <a:r>
              <a:rPr lang="en-US" sz="2000" b="1" i="0" u="sng" dirty="0">
                <a:solidFill>
                  <a:schemeClr val="dk1"/>
                </a:solidFill>
                <a:latin typeface="Times New Roman"/>
                <a:ea typeface="Times New Roman"/>
                <a:cs typeface="Times New Roman"/>
                <a:sym typeface="Times New Roman"/>
              </a:rPr>
              <a:t>Integration Types</a:t>
            </a:r>
          </a:p>
          <a:p>
            <a:pPr marL="0" indent="0" algn="just">
              <a:spcBef>
                <a:spcPts val="0"/>
              </a:spcBef>
              <a:buSzPts val="2400"/>
              <a:buNone/>
            </a:pPr>
            <a:endParaRPr lang="en-US" sz="2000" b="1" i="0" u="sng" dirty="0">
              <a:solidFill>
                <a:schemeClr val="dk1"/>
              </a:solidFill>
              <a:latin typeface="Times New Roman"/>
              <a:ea typeface="Times New Roman"/>
              <a:cs typeface="Times New Roman"/>
              <a:sym typeface="Times New Roman"/>
            </a:endParaRPr>
          </a:p>
          <a:p>
            <a:pPr marL="0" indent="0" algn="just">
              <a:spcBef>
                <a:spcPts val="0"/>
              </a:spcBef>
              <a:buSzPts val="2400"/>
              <a:buNone/>
            </a:pPr>
            <a:r>
              <a:rPr lang="en-US" sz="2000" b="1" dirty="0">
                <a:latin typeface="Times New Roman"/>
                <a:ea typeface="Times New Roman"/>
                <a:cs typeface="Times New Roman"/>
                <a:sym typeface="Times New Roman"/>
              </a:rPr>
              <a:t>1. </a:t>
            </a:r>
            <a:r>
              <a:rPr lang="en-US" sz="2000" b="1" u="sng" dirty="0">
                <a:latin typeface="Times New Roman"/>
                <a:ea typeface="Times New Roman"/>
                <a:cs typeface="Times New Roman"/>
                <a:sym typeface="Times New Roman"/>
              </a:rPr>
              <a:t>UI Integration</a:t>
            </a:r>
          </a:p>
          <a:p>
            <a:pPr marL="342900" algn="just">
              <a:spcBef>
                <a:spcPts val="0"/>
              </a:spcBef>
              <a:buSzPts val="2400"/>
            </a:pPr>
            <a:r>
              <a:rPr lang="en-US" sz="2000" dirty="0">
                <a:latin typeface="Times New Roman"/>
                <a:ea typeface="Times New Roman"/>
                <a:cs typeface="Times New Roman"/>
                <a:sym typeface="Times New Roman"/>
              </a:rPr>
              <a:t>UI Integration is used when some parts of the UI of an external application has been used in the enterprise application</a:t>
            </a:r>
          </a:p>
          <a:p>
            <a:pPr marL="0" indent="0" algn="just">
              <a:spcBef>
                <a:spcPts val="0"/>
              </a:spcBef>
              <a:buSzPts val="2400"/>
              <a:buNone/>
            </a:pPr>
            <a:endParaRPr lang="en-US" sz="2000" dirty="0">
              <a:latin typeface="Times New Roman"/>
              <a:ea typeface="Times New Roman"/>
              <a:cs typeface="Times New Roman"/>
              <a:sym typeface="Times New Roman"/>
            </a:endParaRPr>
          </a:p>
          <a:p>
            <a:pPr marL="0" indent="0" algn="just">
              <a:spcBef>
                <a:spcPts val="0"/>
              </a:spcBef>
              <a:buSzPts val="2400"/>
              <a:buNone/>
            </a:pPr>
            <a:r>
              <a:rPr lang="en-US" sz="2000" b="1" i="0" dirty="0">
                <a:solidFill>
                  <a:schemeClr val="dk1"/>
                </a:solidFill>
                <a:latin typeface="Times New Roman"/>
                <a:ea typeface="Times New Roman"/>
                <a:cs typeface="Times New Roman"/>
                <a:sym typeface="Times New Roman"/>
              </a:rPr>
              <a:t>2. </a:t>
            </a:r>
            <a:r>
              <a:rPr lang="en-US" sz="2000" b="1" i="0" u="sng" dirty="0">
                <a:solidFill>
                  <a:schemeClr val="dk1"/>
                </a:solidFill>
                <a:latin typeface="Times New Roman"/>
                <a:ea typeface="Times New Roman"/>
                <a:cs typeface="Times New Roman"/>
                <a:sym typeface="Times New Roman"/>
              </a:rPr>
              <a:t>Functional Integration</a:t>
            </a:r>
          </a:p>
          <a:p>
            <a:pPr marL="342900" algn="just">
              <a:spcBef>
                <a:spcPts val="0"/>
              </a:spcBef>
              <a:buSzPts val="2400"/>
            </a:pPr>
            <a:r>
              <a:rPr lang="en-US" sz="2000" dirty="0">
                <a:latin typeface="Times New Roman"/>
                <a:ea typeface="Times New Roman"/>
                <a:cs typeface="Times New Roman"/>
                <a:sym typeface="Times New Roman"/>
              </a:rPr>
              <a:t>This type of integration is used where enterprise application is accessing the business logic hosted in the business layer of another application</a:t>
            </a:r>
          </a:p>
          <a:p>
            <a:pPr marL="0" indent="0" algn="just">
              <a:spcBef>
                <a:spcPts val="0"/>
              </a:spcBef>
              <a:buSzPts val="2400"/>
              <a:buNone/>
            </a:pPr>
            <a:r>
              <a:rPr lang="en-US" sz="2000" dirty="0">
                <a:latin typeface="Times New Roman"/>
                <a:ea typeface="Times New Roman"/>
                <a:cs typeface="Times New Roman"/>
                <a:sym typeface="Times New Roman"/>
              </a:rPr>
              <a:t> </a:t>
            </a:r>
          </a:p>
          <a:p>
            <a:pPr marL="0" indent="0" algn="just">
              <a:spcBef>
                <a:spcPts val="0"/>
              </a:spcBef>
              <a:buSzPts val="2400"/>
              <a:buNone/>
            </a:pPr>
            <a:r>
              <a:rPr lang="en-US" sz="2000" b="1" dirty="0">
                <a:latin typeface="Times New Roman"/>
                <a:ea typeface="Times New Roman"/>
                <a:cs typeface="Times New Roman"/>
                <a:sym typeface="Times New Roman"/>
              </a:rPr>
              <a:t>3. </a:t>
            </a:r>
            <a:r>
              <a:rPr lang="en-US" sz="2000" b="1" u="sng" dirty="0">
                <a:latin typeface="Times New Roman"/>
                <a:ea typeface="Times New Roman"/>
                <a:cs typeface="Times New Roman"/>
                <a:sym typeface="Times New Roman"/>
              </a:rPr>
              <a:t>Data Integration</a:t>
            </a:r>
          </a:p>
          <a:p>
            <a:pPr marL="342900" algn="just">
              <a:spcBef>
                <a:spcPts val="0"/>
              </a:spcBef>
              <a:buSzPts val="2400"/>
            </a:pPr>
            <a:r>
              <a:rPr lang="en-US" sz="2000" i="0" dirty="0">
                <a:solidFill>
                  <a:schemeClr val="dk1"/>
                </a:solidFill>
                <a:latin typeface="Times New Roman"/>
                <a:ea typeface="Times New Roman"/>
                <a:cs typeface="Times New Roman"/>
                <a:sym typeface="Times New Roman"/>
              </a:rPr>
              <a:t>This type of integration is used when data layer of external application is part of the data layer of the enterprise application</a:t>
            </a:r>
          </a:p>
          <a:p>
            <a:pPr marL="0" indent="0" algn="just">
              <a:spcBef>
                <a:spcPts val="0"/>
              </a:spcBef>
              <a:buSzPts val="2400"/>
              <a:buNone/>
            </a:pPr>
            <a:endParaRPr lang="en-US" sz="2400" b="1" i="0" u="none" dirty="0">
              <a:solidFill>
                <a:schemeClr val="dk1"/>
              </a:solidFill>
              <a:latin typeface="Times New Roman"/>
              <a:ea typeface="Times New Roman"/>
              <a:cs typeface="Times New Roman"/>
              <a:sym typeface="Times New Roman"/>
            </a:endParaRPr>
          </a:p>
          <a:p>
            <a:pPr marL="0" indent="0" algn="just">
              <a:spcBef>
                <a:spcPts val="0"/>
              </a:spcBef>
              <a:buSzPts val="2400"/>
              <a:buNone/>
            </a:pPr>
            <a:endParaRPr lang="en-US" sz="2400" b="1" i="0" u="none" dirty="0">
              <a:solidFill>
                <a:schemeClr val="dk1"/>
              </a:solidFill>
              <a:latin typeface="Times New Roman"/>
              <a:ea typeface="Times New Roman"/>
              <a:cs typeface="Times New Roman"/>
              <a:sym typeface="Times New Roman"/>
            </a:endParaRPr>
          </a:p>
          <a:p>
            <a:pPr marL="0" indent="0" algn="just">
              <a:spcBef>
                <a:spcPts val="0"/>
              </a:spcBef>
              <a:buSzPts val="2400"/>
              <a:buNone/>
            </a:pPr>
            <a:endParaRPr lang="en-US" sz="2400" b="1" i="0" u="sng" dirty="0">
              <a:solidFill>
                <a:schemeClr val="dk1"/>
              </a:solidFill>
              <a:latin typeface="Times New Roman"/>
              <a:ea typeface="Times New Roman"/>
              <a:cs typeface="Times New Roman"/>
              <a:sym typeface="Times New Roman"/>
            </a:endParaRPr>
          </a:p>
          <a:p>
            <a:pPr marL="0" indent="0" algn="just">
              <a:spcBef>
                <a:spcPts val="0"/>
              </a:spcBef>
              <a:buSzPts val="2400"/>
              <a:buNone/>
            </a:pPr>
            <a:endParaRPr lang="en-US" sz="2000" u="sng" dirty="0">
              <a:latin typeface="Times New Roman"/>
              <a:cs typeface="Times New Roman"/>
              <a:sym typeface="Times New Roman"/>
            </a:endParaRPr>
          </a:p>
          <a:p>
            <a:pPr marL="0" indent="0" algn="just">
              <a:spcBef>
                <a:spcPts val="0"/>
              </a:spcBef>
              <a:buSzPts val="2400"/>
              <a:buNone/>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0" marR="0" lvl="0" indent="0" algn="just" rtl="0">
              <a:lnSpc>
                <a:spcPct val="100000"/>
              </a:lnSpc>
              <a:spcBef>
                <a:spcPts val="0"/>
              </a:spcBef>
              <a:spcAft>
                <a:spcPts val="0"/>
              </a:spcAft>
              <a:buClr>
                <a:schemeClr val="dk1"/>
              </a:buClr>
              <a:buSzPts val="2400"/>
              <a:buNone/>
            </a:pPr>
            <a:endParaRPr lang="en-US" sz="2000"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lang="en-US" sz="2400" b="1"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lang="en-US" sz="2400" b="1"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sz="2000" dirty="0">
              <a:latin typeface="Times New Roman" pitchFamily="18" charset="0"/>
              <a:cs typeface="Times New Roman" pitchFamily="18" charset="0"/>
            </a:endParaRPr>
          </a:p>
          <a:p>
            <a:pPr indent="-457200" algn="just">
              <a:spcBef>
                <a:spcPts val="1000"/>
              </a:spcBef>
              <a:buSzPts val="2400"/>
              <a:buNone/>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400"/>
              <a:buFont typeface="Arial"/>
              <a:buNone/>
            </a:pPr>
            <a:endParaRPr dirty="0"/>
          </a:p>
          <a:p>
            <a:pPr marL="342900" marR="0" lvl="0" indent="-215900" algn="l" rtl="0">
              <a:spcBef>
                <a:spcPts val="1400"/>
              </a:spcBef>
              <a:spcAft>
                <a:spcPts val="0"/>
              </a:spcAft>
              <a:buClr>
                <a:schemeClr val="dk1"/>
              </a:buClr>
              <a:buSzPts val="2000"/>
              <a:buFont typeface="Arial"/>
              <a:buNone/>
            </a:pPr>
            <a:endParaRPr sz="2000" b="0" i="0" u="none"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5292175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5"/>
          <p:cNvSpPr txBox="1">
            <a:spLocks noGrp="1"/>
          </p:cNvSpPr>
          <p:nvPr>
            <p:ph type="title"/>
          </p:nvPr>
        </p:nvSpPr>
        <p:spPr>
          <a:xfrm>
            <a:off x="381000" y="152400"/>
            <a:ext cx="7086600" cy="685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Technical Architecture (contd..)</a:t>
            </a:r>
            <a:endParaRPr/>
          </a:p>
        </p:txBody>
      </p:sp>
      <p:sp>
        <p:nvSpPr>
          <p:cNvPr id="362" name="Google Shape;362;p55"/>
          <p:cNvSpPr txBox="1">
            <a:spLocks noGrp="1"/>
          </p:cNvSpPr>
          <p:nvPr>
            <p:ph type="body" idx="1"/>
          </p:nvPr>
        </p:nvSpPr>
        <p:spPr>
          <a:xfrm>
            <a:off x="457200" y="1066800"/>
            <a:ext cx="7924800" cy="5410200"/>
          </a:xfrm>
          <a:prstGeom prst="rect">
            <a:avLst/>
          </a:prstGeom>
          <a:noFill/>
          <a:ln>
            <a:noFill/>
          </a:ln>
        </p:spPr>
        <p:txBody>
          <a:bodyPr spcFirstLastPara="1" wrap="square" lIns="91425" tIns="45700" rIns="91425" bIns="45700" anchor="t" anchorCtr="0">
            <a:noAutofit/>
          </a:bodyPr>
          <a:lstStyle/>
          <a:p>
            <a:pPr marL="0" indent="0" algn="just">
              <a:spcBef>
                <a:spcPts val="0"/>
              </a:spcBef>
              <a:buSzPts val="2400"/>
              <a:buNone/>
            </a:pPr>
            <a:r>
              <a:rPr lang="en-US" sz="2400" b="1" i="0" u="none" dirty="0">
                <a:solidFill>
                  <a:schemeClr val="dk1"/>
                </a:solidFill>
                <a:latin typeface="Times New Roman"/>
                <a:ea typeface="Times New Roman"/>
                <a:cs typeface="Times New Roman"/>
                <a:sym typeface="Times New Roman"/>
              </a:rPr>
              <a:t>Integration Layer</a:t>
            </a:r>
          </a:p>
          <a:p>
            <a:pPr marL="0" indent="0" algn="just">
              <a:spcBef>
                <a:spcPts val="0"/>
              </a:spcBef>
              <a:buSzPts val="2400"/>
              <a:buNone/>
            </a:pPr>
            <a:endParaRPr lang="en-US" sz="2400" b="1" i="0" u="none" dirty="0">
              <a:solidFill>
                <a:schemeClr val="dk1"/>
              </a:solidFill>
              <a:latin typeface="Times New Roman"/>
              <a:ea typeface="Times New Roman"/>
              <a:cs typeface="Times New Roman"/>
              <a:sym typeface="Times New Roman"/>
            </a:endParaRPr>
          </a:p>
          <a:p>
            <a:pPr marL="0" indent="0" algn="just">
              <a:spcBef>
                <a:spcPts val="0"/>
              </a:spcBef>
              <a:buSzPts val="2400"/>
              <a:buNone/>
            </a:pPr>
            <a:r>
              <a:rPr lang="en-US" sz="2000" b="1" i="0" u="sng" dirty="0">
                <a:solidFill>
                  <a:schemeClr val="dk1"/>
                </a:solidFill>
                <a:latin typeface="Times New Roman"/>
                <a:ea typeface="Times New Roman"/>
                <a:cs typeface="Times New Roman"/>
                <a:sym typeface="Times New Roman"/>
              </a:rPr>
              <a:t>Evolution of Integration Layer Technologies</a:t>
            </a:r>
          </a:p>
          <a:p>
            <a:pPr marL="0" indent="0" algn="just">
              <a:spcBef>
                <a:spcPts val="0"/>
              </a:spcBef>
              <a:buSzPts val="2400"/>
              <a:buNone/>
            </a:pPr>
            <a:endParaRPr lang="en-US" sz="2000" b="1" i="0" u="sng" dirty="0">
              <a:solidFill>
                <a:schemeClr val="dk1"/>
              </a:solidFill>
              <a:latin typeface="Times New Roman"/>
              <a:ea typeface="Times New Roman"/>
              <a:cs typeface="Times New Roman"/>
              <a:sym typeface="Times New Roman"/>
            </a:endParaRPr>
          </a:p>
          <a:p>
            <a:pPr indent="-457200" algn="just">
              <a:spcBef>
                <a:spcPts val="0"/>
              </a:spcBef>
              <a:buSzPts val="2400"/>
              <a:buAutoNum type="arabicPeriod"/>
            </a:pPr>
            <a:r>
              <a:rPr lang="en-US" sz="2000" b="1" u="sng" dirty="0">
                <a:latin typeface="Times New Roman"/>
                <a:ea typeface="Times New Roman"/>
                <a:cs typeface="Times New Roman"/>
                <a:sym typeface="Times New Roman"/>
              </a:rPr>
              <a:t>Third-party EAI solutions</a:t>
            </a:r>
          </a:p>
          <a:p>
            <a:pPr marL="342900" algn="just">
              <a:spcBef>
                <a:spcPts val="0"/>
              </a:spcBef>
              <a:buSzPts val="2400"/>
            </a:pPr>
            <a:r>
              <a:rPr lang="en-US" sz="2000" dirty="0">
                <a:latin typeface="Times New Roman"/>
                <a:ea typeface="Times New Roman"/>
                <a:cs typeface="Times New Roman"/>
                <a:sym typeface="Times New Roman"/>
              </a:rPr>
              <a:t>Vendor-specific solutions were used initially to achieve integration</a:t>
            </a:r>
          </a:p>
          <a:p>
            <a:pPr marL="342900" algn="just">
              <a:spcBef>
                <a:spcPts val="0"/>
              </a:spcBef>
              <a:buSzPts val="2400"/>
            </a:pPr>
            <a:r>
              <a:rPr lang="en-US" sz="2000" dirty="0">
                <a:latin typeface="Times New Roman"/>
                <a:ea typeface="Times New Roman"/>
                <a:cs typeface="Times New Roman"/>
                <a:sym typeface="Times New Roman"/>
              </a:rPr>
              <a:t>Advantages of these solutions were less development effort and lower time to market </a:t>
            </a:r>
          </a:p>
          <a:p>
            <a:pPr marL="342900" algn="just">
              <a:spcBef>
                <a:spcPts val="0"/>
              </a:spcBef>
              <a:buSzPts val="2400"/>
            </a:pPr>
            <a:r>
              <a:rPr lang="en-US" sz="2000" dirty="0">
                <a:latin typeface="Times New Roman"/>
                <a:ea typeface="Times New Roman"/>
                <a:cs typeface="Times New Roman"/>
                <a:sym typeface="Times New Roman"/>
              </a:rPr>
              <a:t>Disadvantages of these solutions were higher cost</a:t>
            </a:r>
          </a:p>
          <a:p>
            <a:pPr marL="0" indent="0" algn="just">
              <a:spcBef>
                <a:spcPts val="0"/>
              </a:spcBef>
              <a:buSzPts val="2400"/>
              <a:buNone/>
            </a:pPr>
            <a:endParaRPr lang="en-US" sz="2000" dirty="0">
              <a:latin typeface="Times New Roman"/>
              <a:ea typeface="Times New Roman"/>
              <a:cs typeface="Times New Roman"/>
              <a:sym typeface="Times New Roman"/>
            </a:endParaRPr>
          </a:p>
          <a:p>
            <a:pPr marL="0" indent="0" algn="just">
              <a:spcBef>
                <a:spcPts val="0"/>
              </a:spcBef>
              <a:buSzPts val="2400"/>
              <a:buNone/>
            </a:pPr>
            <a:r>
              <a:rPr lang="en-US" sz="2000" b="1" i="0" dirty="0">
                <a:solidFill>
                  <a:schemeClr val="dk1"/>
                </a:solidFill>
                <a:latin typeface="Times New Roman"/>
                <a:ea typeface="Times New Roman"/>
                <a:cs typeface="Times New Roman"/>
                <a:sym typeface="Times New Roman"/>
              </a:rPr>
              <a:t>2. </a:t>
            </a:r>
            <a:r>
              <a:rPr lang="en-US" sz="2000" b="1" i="0" u="sng" dirty="0">
                <a:solidFill>
                  <a:schemeClr val="dk1"/>
                </a:solidFill>
                <a:latin typeface="Times New Roman"/>
                <a:ea typeface="Times New Roman"/>
                <a:cs typeface="Times New Roman"/>
                <a:sym typeface="Times New Roman"/>
              </a:rPr>
              <a:t>Java based application integration</a:t>
            </a:r>
          </a:p>
          <a:p>
            <a:pPr marL="342900" algn="just">
              <a:spcBef>
                <a:spcPts val="0"/>
              </a:spcBef>
              <a:buSzPts val="2400"/>
            </a:pPr>
            <a:r>
              <a:rPr lang="en-US" sz="2000" i="0" dirty="0">
                <a:solidFill>
                  <a:schemeClr val="dk1"/>
                </a:solidFill>
                <a:latin typeface="Times New Roman"/>
                <a:ea typeface="Times New Roman"/>
                <a:cs typeface="Times New Roman"/>
                <a:sym typeface="Times New Roman"/>
              </a:rPr>
              <a:t>This integration method is used when applications that are to be integrated is built using Java platform</a:t>
            </a:r>
          </a:p>
          <a:p>
            <a:pPr marL="342900" algn="just">
              <a:spcBef>
                <a:spcPts val="0"/>
              </a:spcBef>
              <a:buSzPts val="2400"/>
            </a:pPr>
            <a:r>
              <a:rPr lang="en-US" sz="2000" dirty="0">
                <a:solidFill>
                  <a:srgbClr val="FF0000"/>
                </a:solidFill>
                <a:latin typeface="Times New Roman"/>
                <a:ea typeface="Times New Roman"/>
                <a:cs typeface="Times New Roman"/>
                <a:sym typeface="Times New Roman"/>
              </a:rPr>
              <a:t>Java Message Services (JMS)</a:t>
            </a:r>
            <a:r>
              <a:rPr lang="en-US" sz="2000" dirty="0">
                <a:latin typeface="Times New Roman"/>
                <a:ea typeface="Times New Roman"/>
                <a:cs typeface="Times New Roman"/>
                <a:sym typeface="Times New Roman"/>
              </a:rPr>
              <a:t> and </a:t>
            </a:r>
            <a:r>
              <a:rPr lang="en-US" sz="2000" dirty="0">
                <a:solidFill>
                  <a:srgbClr val="FF0000"/>
                </a:solidFill>
                <a:latin typeface="Times New Roman"/>
                <a:ea typeface="Times New Roman"/>
                <a:cs typeface="Times New Roman"/>
                <a:sym typeface="Times New Roman"/>
              </a:rPr>
              <a:t>Java Connector Architecture (JCA)</a:t>
            </a:r>
            <a:r>
              <a:rPr lang="en-US" sz="2000" dirty="0">
                <a:latin typeface="Times New Roman"/>
                <a:ea typeface="Times New Roman"/>
                <a:cs typeface="Times New Roman"/>
                <a:sym typeface="Times New Roman"/>
              </a:rPr>
              <a:t> are the two APIs in JEE that support application integration </a:t>
            </a:r>
            <a:endParaRPr lang="en-US" sz="2000" i="0" dirty="0">
              <a:solidFill>
                <a:schemeClr val="dk1"/>
              </a:solidFill>
              <a:latin typeface="Times New Roman"/>
              <a:ea typeface="Times New Roman"/>
              <a:cs typeface="Times New Roman"/>
              <a:sym typeface="Times New Roman"/>
            </a:endParaRPr>
          </a:p>
          <a:p>
            <a:pPr marL="0" indent="0" algn="just">
              <a:spcBef>
                <a:spcPts val="0"/>
              </a:spcBef>
              <a:buSzPts val="2400"/>
              <a:buNone/>
            </a:pPr>
            <a:endParaRPr lang="en-US" sz="2000" i="0" dirty="0">
              <a:solidFill>
                <a:schemeClr val="dk1"/>
              </a:solidFill>
              <a:latin typeface="Times New Roman"/>
              <a:ea typeface="Times New Roman"/>
              <a:cs typeface="Times New Roman"/>
              <a:sym typeface="Times New Roman"/>
            </a:endParaRPr>
          </a:p>
          <a:p>
            <a:pPr marL="0" indent="0" algn="just">
              <a:spcBef>
                <a:spcPts val="0"/>
              </a:spcBef>
              <a:buSzPts val="2400"/>
              <a:buNone/>
            </a:pPr>
            <a:endParaRPr lang="en-US" sz="2400" b="1" i="0" u="none" dirty="0">
              <a:solidFill>
                <a:schemeClr val="dk1"/>
              </a:solidFill>
              <a:latin typeface="Times New Roman"/>
              <a:ea typeface="Times New Roman"/>
              <a:cs typeface="Times New Roman"/>
              <a:sym typeface="Times New Roman"/>
            </a:endParaRPr>
          </a:p>
          <a:p>
            <a:pPr marL="0" indent="0" algn="just">
              <a:spcBef>
                <a:spcPts val="0"/>
              </a:spcBef>
              <a:buSzPts val="2400"/>
              <a:buNone/>
            </a:pPr>
            <a:endParaRPr lang="en-US" sz="2400" b="1" i="0" u="sng" dirty="0">
              <a:solidFill>
                <a:schemeClr val="dk1"/>
              </a:solidFill>
              <a:latin typeface="Times New Roman"/>
              <a:ea typeface="Times New Roman"/>
              <a:cs typeface="Times New Roman"/>
              <a:sym typeface="Times New Roman"/>
            </a:endParaRPr>
          </a:p>
          <a:p>
            <a:pPr marL="0" indent="0" algn="just">
              <a:spcBef>
                <a:spcPts val="0"/>
              </a:spcBef>
              <a:buSzPts val="2400"/>
              <a:buNone/>
            </a:pPr>
            <a:endParaRPr lang="en-US" sz="2000" u="sng" dirty="0">
              <a:latin typeface="Times New Roman"/>
              <a:cs typeface="Times New Roman"/>
              <a:sym typeface="Times New Roman"/>
            </a:endParaRPr>
          </a:p>
          <a:p>
            <a:pPr marL="0" indent="0" algn="just">
              <a:spcBef>
                <a:spcPts val="0"/>
              </a:spcBef>
              <a:buSzPts val="2400"/>
              <a:buNone/>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0" marR="0" lvl="0" indent="0" algn="just" rtl="0">
              <a:lnSpc>
                <a:spcPct val="100000"/>
              </a:lnSpc>
              <a:spcBef>
                <a:spcPts val="0"/>
              </a:spcBef>
              <a:spcAft>
                <a:spcPts val="0"/>
              </a:spcAft>
              <a:buClr>
                <a:schemeClr val="dk1"/>
              </a:buClr>
              <a:buSzPts val="2400"/>
              <a:buNone/>
            </a:pPr>
            <a:endParaRPr lang="en-US" sz="2000"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lang="en-US" sz="2400" b="1"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lang="en-US" sz="2400" b="1"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sz="2000" dirty="0">
              <a:latin typeface="Times New Roman" pitchFamily="18" charset="0"/>
              <a:cs typeface="Times New Roman" pitchFamily="18" charset="0"/>
            </a:endParaRPr>
          </a:p>
          <a:p>
            <a:pPr indent="-457200" algn="just">
              <a:spcBef>
                <a:spcPts val="1000"/>
              </a:spcBef>
              <a:buSzPts val="2400"/>
              <a:buNone/>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400"/>
              <a:buFont typeface="Arial"/>
              <a:buNone/>
            </a:pPr>
            <a:endParaRPr dirty="0"/>
          </a:p>
          <a:p>
            <a:pPr marL="342900" marR="0" lvl="0" indent="-215900" algn="l" rtl="0">
              <a:spcBef>
                <a:spcPts val="1400"/>
              </a:spcBef>
              <a:spcAft>
                <a:spcPts val="0"/>
              </a:spcAft>
              <a:buClr>
                <a:schemeClr val="dk1"/>
              </a:buClr>
              <a:buSzPts val="2000"/>
              <a:buFont typeface="Arial"/>
              <a:buNone/>
            </a:pPr>
            <a:endParaRPr sz="2000" b="0" i="0" u="none"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6517413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5"/>
          <p:cNvSpPr txBox="1">
            <a:spLocks noGrp="1"/>
          </p:cNvSpPr>
          <p:nvPr>
            <p:ph type="title"/>
          </p:nvPr>
        </p:nvSpPr>
        <p:spPr>
          <a:xfrm>
            <a:off x="381000" y="152400"/>
            <a:ext cx="7086600" cy="685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dirty="0">
                <a:solidFill>
                  <a:schemeClr val="dk1"/>
                </a:solidFill>
                <a:latin typeface="Times New Roman"/>
                <a:ea typeface="Times New Roman"/>
                <a:cs typeface="Times New Roman"/>
                <a:sym typeface="Times New Roman"/>
              </a:rPr>
              <a:t>Technical Architecture (contd..)</a:t>
            </a:r>
            <a:endParaRPr dirty="0"/>
          </a:p>
        </p:txBody>
      </p:sp>
      <p:sp>
        <p:nvSpPr>
          <p:cNvPr id="362" name="Google Shape;362;p55"/>
          <p:cNvSpPr txBox="1">
            <a:spLocks noGrp="1"/>
          </p:cNvSpPr>
          <p:nvPr>
            <p:ph type="body" idx="1"/>
          </p:nvPr>
        </p:nvSpPr>
        <p:spPr>
          <a:xfrm>
            <a:off x="457200" y="1066800"/>
            <a:ext cx="7924800" cy="5410200"/>
          </a:xfrm>
          <a:prstGeom prst="rect">
            <a:avLst/>
          </a:prstGeom>
          <a:noFill/>
          <a:ln>
            <a:noFill/>
          </a:ln>
        </p:spPr>
        <p:txBody>
          <a:bodyPr spcFirstLastPara="1" wrap="square" lIns="91425" tIns="45700" rIns="91425" bIns="45700" anchor="t" anchorCtr="0">
            <a:noAutofit/>
          </a:bodyPr>
          <a:lstStyle/>
          <a:p>
            <a:pPr marL="0" indent="0" algn="just">
              <a:spcBef>
                <a:spcPts val="0"/>
              </a:spcBef>
              <a:buSzPts val="2400"/>
              <a:buNone/>
            </a:pPr>
            <a:r>
              <a:rPr lang="en-US" sz="2400" b="1" i="0" u="none" dirty="0">
                <a:solidFill>
                  <a:schemeClr val="dk1"/>
                </a:solidFill>
                <a:latin typeface="Times New Roman"/>
                <a:ea typeface="Times New Roman"/>
                <a:cs typeface="Times New Roman"/>
                <a:sym typeface="Times New Roman"/>
              </a:rPr>
              <a:t>Integration Layer</a:t>
            </a:r>
          </a:p>
          <a:p>
            <a:pPr marL="0" indent="0" algn="just">
              <a:spcBef>
                <a:spcPts val="0"/>
              </a:spcBef>
              <a:buSzPts val="2400"/>
              <a:buNone/>
            </a:pPr>
            <a:endParaRPr lang="en-US" sz="2400" b="1" i="0" u="none" dirty="0">
              <a:solidFill>
                <a:schemeClr val="dk1"/>
              </a:solidFill>
              <a:latin typeface="Times New Roman"/>
              <a:ea typeface="Times New Roman"/>
              <a:cs typeface="Times New Roman"/>
              <a:sym typeface="Times New Roman"/>
            </a:endParaRPr>
          </a:p>
          <a:p>
            <a:pPr marL="0" indent="0" algn="just">
              <a:spcBef>
                <a:spcPts val="0"/>
              </a:spcBef>
              <a:buSzPts val="2400"/>
              <a:buNone/>
            </a:pPr>
            <a:r>
              <a:rPr lang="en-US" sz="2000" b="1" i="0" u="sng" dirty="0">
                <a:solidFill>
                  <a:schemeClr val="dk1"/>
                </a:solidFill>
                <a:latin typeface="Times New Roman"/>
                <a:ea typeface="Times New Roman"/>
                <a:cs typeface="Times New Roman"/>
                <a:sym typeface="Times New Roman"/>
              </a:rPr>
              <a:t>Evolution of Integration Layer Technologies</a:t>
            </a:r>
          </a:p>
          <a:p>
            <a:pPr marL="0" indent="0" algn="just">
              <a:spcBef>
                <a:spcPts val="0"/>
              </a:spcBef>
              <a:buSzPts val="2400"/>
              <a:buNone/>
            </a:pPr>
            <a:endParaRPr lang="en-US" sz="2000" i="0" dirty="0">
              <a:solidFill>
                <a:schemeClr val="dk1"/>
              </a:solidFill>
              <a:latin typeface="Times New Roman"/>
              <a:ea typeface="Times New Roman"/>
              <a:cs typeface="Times New Roman"/>
              <a:sym typeface="Times New Roman"/>
            </a:endParaRPr>
          </a:p>
          <a:p>
            <a:pPr marL="0" indent="0" algn="just">
              <a:spcBef>
                <a:spcPts val="0"/>
              </a:spcBef>
              <a:buSzPts val="2400"/>
              <a:buNone/>
            </a:pPr>
            <a:r>
              <a:rPr lang="en-US" sz="2000" b="1" u="sng" dirty="0">
                <a:latin typeface="Times New Roman"/>
                <a:cs typeface="Times New Roman"/>
                <a:sym typeface="Times New Roman"/>
              </a:rPr>
              <a:t>2. Java based application integration</a:t>
            </a:r>
          </a:p>
          <a:p>
            <a:pPr marL="342900" algn="just">
              <a:spcBef>
                <a:spcPts val="0"/>
              </a:spcBef>
              <a:buSzPts val="2400"/>
            </a:pPr>
            <a:r>
              <a:rPr lang="en-US" sz="2000" dirty="0">
                <a:latin typeface="Times New Roman"/>
                <a:ea typeface="Times New Roman"/>
                <a:cs typeface="Times New Roman"/>
                <a:sym typeface="Times New Roman"/>
              </a:rPr>
              <a:t>Below diagram shows how JMS is used for communication between Loan Management System (</a:t>
            </a:r>
            <a:r>
              <a:rPr lang="en-US" sz="2000" dirty="0" err="1">
                <a:latin typeface="Times New Roman"/>
                <a:ea typeface="Times New Roman"/>
                <a:cs typeface="Times New Roman"/>
                <a:sym typeface="Times New Roman"/>
              </a:rPr>
              <a:t>LoMS</a:t>
            </a:r>
            <a:r>
              <a:rPr lang="en-US" sz="2000" dirty="0">
                <a:latin typeface="Times New Roman"/>
                <a:ea typeface="Times New Roman"/>
                <a:cs typeface="Times New Roman"/>
                <a:sym typeface="Times New Roman"/>
              </a:rPr>
              <a:t>) and Funding system</a:t>
            </a:r>
            <a:endParaRPr lang="en-US" sz="2000" i="0" dirty="0">
              <a:solidFill>
                <a:schemeClr val="dk1"/>
              </a:solidFill>
              <a:latin typeface="Times New Roman"/>
              <a:ea typeface="Times New Roman"/>
              <a:cs typeface="Times New Roman"/>
              <a:sym typeface="Times New Roman"/>
            </a:endParaRPr>
          </a:p>
          <a:p>
            <a:pPr marL="0" indent="0" algn="ctr">
              <a:spcBef>
                <a:spcPts val="0"/>
              </a:spcBef>
              <a:buSzPts val="2400"/>
              <a:buNone/>
            </a:pPr>
            <a:r>
              <a:rPr lang="en-US" sz="2000" i="0" dirty="0">
                <a:solidFill>
                  <a:schemeClr val="dk1"/>
                </a:solidFill>
                <a:latin typeface="Times New Roman"/>
                <a:ea typeface="Times New Roman"/>
                <a:cs typeface="Times New Roman"/>
                <a:sym typeface="Times New Roman"/>
              </a:rPr>
              <a:t>       </a:t>
            </a:r>
          </a:p>
          <a:p>
            <a:pPr marL="0" indent="0" algn="ctr">
              <a:spcBef>
                <a:spcPts val="0"/>
              </a:spcBef>
              <a:buSzPts val="2400"/>
              <a:buNone/>
            </a:pPr>
            <a:r>
              <a:rPr lang="en-US" sz="2000" i="0" dirty="0">
                <a:solidFill>
                  <a:schemeClr val="dk1"/>
                </a:solidFill>
                <a:latin typeface="Times New Roman"/>
                <a:ea typeface="Times New Roman"/>
                <a:cs typeface="Times New Roman"/>
                <a:sym typeface="Times New Roman"/>
              </a:rPr>
              <a:t> JMS based integration</a:t>
            </a:r>
          </a:p>
          <a:p>
            <a:pPr marL="0" indent="0" algn="ctr">
              <a:spcBef>
                <a:spcPts val="0"/>
              </a:spcBef>
              <a:buSzPts val="2400"/>
              <a:buNone/>
            </a:pPr>
            <a:endParaRPr lang="en-US" sz="2000" i="0" dirty="0">
              <a:solidFill>
                <a:schemeClr val="dk1"/>
              </a:solidFill>
              <a:latin typeface="Times New Roman"/>
              <a:ea typeface="Times New Roman"/>
              <a:cs typeface="Times New Roman"/>
              <a:sym typeface="Times New Roman"/>
            </a:endParaRPr>
          </a:p>
          <a:p>
            <a:pPr marL="0" indent="0" algn="just">
              <a:spcBef>
                <a:spcPts val="0"/>
              </a:spcBef>
              <a:buSzPts val="2400"/>
              <a:buNone/>
            </a:pPr>
            <a:endParaRPr lang="en-US" sz="2000" u="sng" dirty="0">
              <a:latin typeface="Times New Roman"/>
              <a:cs typeface="Times New Roman"/>
              <a:sym typeface="Times New Roman"/>
            </a:endParaRPr>
          </a:p>
          <a:p>
            <a:pPr marL="0" indent="0" algn="just">
              <a:spcBef>
                <a:spcPts val="0"/>
              </a:spcBef>
              <a:buSzPts val="2400"/>
              <a:buNone/>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0" marR="0" lvl="0" indent="0" algn="just" rtl="0">
              <a:lnSpc>
                <a:spcPct val="100000"/>
              </a:lnSpc>
              <a:spcBef>
                <a:spcPts val="0"/>
              </a:spcBef>
              <a:spcAft>
                <a:spcPts val="0"/>
              </a:spcAft>
              <a:buClr>
                <a:schemeClr val="dk1"/>
              </a:buClr>
              <a:buSzPts val="2400"/>
              <a:buNone/>
            </a:pPr>
            <a:endParaRPr lang="en-US" sz="2000"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lang="en-US" sz="2400" b="1"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lang="en-US" sz="2400" b="1"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sz="2000" dirty="0">
              <a:latin typeface="Times New Roman" pitchFamily="18" charset="0"/>
              <a:cs typeface="Times New Roman" pitchFamily="18" charset="0"/>
            </a:endParaRPr>
          </a:p>
          <a:p>
            <a:pPr indent="-457200" algn="just">
              <a:spcBef>
                <a:spcPts val="1000"/>
              </a:spcBef>
              <a:buSzPts val="2400"/>
              <a:buNone/>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400"/>
              <a:buFont typeface="Arial"/>
              <a:buNone/>
            </a:pPr>
            <a:endParaRPr dirty="0"/>
          </a:p>
          <a:p>
            <a:pPr marL="342900" marR="0" lvl="0" indent="-215900" algn="l" rtl="0">
              <a:spcBef>
                <a:spcPts val="1400"/>
              </a:spcBef>
              <a:spcAft>
                <a:spcPts val="0"/>
              </a:spcAft>
              <a:buClr>
                <a:schemeClr val="dk1"/>
              </a:buClr>
              <a:buSzPts val="2000"/>
              <a:buFont typeface="Arial"/>
              <a:buNone/>
            </a:pPr>
            <a:endParaRPr sz="2000" b="0" i="0" u="none" dirty="0">
              <a:solidFill>
                <a:schemeClr val="dk1"/>
              </a:solidFill>
              <a:latin typeface="Times New Roman"/>
              <a:ea typeface="Times New Roman"/>
              <a:cs typeface="Times New Roman"/>
              <a:sym typeface="Times New Roman"/>
            </a:endParaRPr>
          </a:p>
        </p:txBody>
      </p:sp>
      <p:pic>
        <p:nvPicPr>
          <p:cNvPr id="2" name="Picture 1">
            <a:extLst>
              <a:ext uri="{FF2B5EF4-FFF2-40B4-BE49-F238E27FC236}">
                <a16:creationId xmlns:a16="http://schemas.microsoft.com/office/drawing/2014/main" id="{5A25354E-C72D-5F80-ED86-F4519CF59C2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38057" y="3674533"/>
            <a:ext cx="4788085" cy="2947880"/>
          </a:xfrm>
          <a:prstGeom prst="rect">
            <a:avLst/>
          </a:prstGeom>
          <a:noFill/>
          <a:ln>
            <a:noFill/>
          </a:ln>
        </p:spPr>
      </p:pic>
    </p:spTree>
    <p:extLst>
      <p:ext uri="{BB962C8B-B14F-4D97-AF65-F5344CB8AC3E}">
        <p14:creationId xmlns:p14="http://schemas.microsoft.com/office/powerpoint/2010/main" val="18249991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5"/>
          <p:cNvSpPr txBox="1">
            <a:spLocks noGrp="1"/>
          </p:cNvSpPr>
          <p:nvPr>
            <p:ph type="title"/>
          </p:nvPr>
        </p:nvSpPr>
        <p:spPr>
          <a:xfrm>
            <a:off x="381000" y="152400"/>
            <a:ext cx="7086600" cy="685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Technical Architecture (contd..)</a:t>
            </a:r>
            <a:endParaRPr/>
          </a:p>
        </p:txBody>
      </p:sp>
      <p:sp>
        <p:nvSpPr>
          <p:cNvPr id="362" name="Google Shape;362;p55"/>
          <p:cNvSpPr txBox="1">
            <a:spLocks noGrp="1"/>
          </p:cNvSpPr>
          <p:nvPr>
            <p:ph type="body" idx="1"/>
          </p:nvPr>
        </p:nvSpPr>
        <p:spPr>
          <a:xfrm>
            <a:off x="457200" y="1066800"/>
            <a:ext cx="7924800" cy="5410200"/>
          </a:xfrm>
          <a:prstGeom prst="rect">
            <a:avLst/>
          </a:prstGeom>
          <a:noFill/>
          <a:ln>
            <a:noFill/>
          </a:ln>
        </p:spPr>
        <p:txBody>
          <a:bodyPr spcFirstLastPara="1" wrap="square" lIns="91425" tIns="45700" rIns="91425" bIns="45700" anchor="t" anchorCtr="0">
            <a:noAutofit/>
          </a:bodyPr>
          <a:lstStyle/>
          <a:p>
            <a:pPr marL="0" indent="0" algn="just">
              <a:spcBef>
                <a:spcPts val="0"/>
              </a:spcBef>
              <a:buSzPts val="2400"/>
              <a:buNone/>
            </a:pPr>
            <a:r>
              <a:rPr lang="en-US" sz="2400" b="1" i="0" u="none" dirty="0">
                <a:solidFill>
                  <a:schemeClr val="dk1"/>
                </a:solidFill>
                <a:latin typeface="Times New Roman"/>
                <a:ea typeface="Times New Roman"/>
                <a:cs typeface="Times New Roman"/>
                <a:sym typeface="Times New Roman"/>
              </a:rPr>
              <a:t>Integration Layer</a:t>
            </a:r>
          </a:p>
          <a:p>
            <a:pPr marL="0" indent="0" algn="just">
              <a:spcBef>
                <a:spcPts val="0"/>
              </a:spcBef>
              <a:buSzPts val="2400"/>
              <a:buNone/>
            </a:pPr>
            <a:r>
              <a:rPr lang="en-US" sz="2000" b="1" i="0" u="sng" dirty="0">
                <a:solidFill>
                  <a:schemeClr val="dk1"/>
                </a:solidFill>
                <a:latin typeface="Times New Roman"/>
                <a:ea typeface="Times New Roman"/>
                <a:cs typeface="Times New Roman"/>
                <a:sym typeface="Times New Roman"/>
              </a:rPr>
              <a:t>Evolution of Integration Layer Technologies</a:t>
            </a:r>
          </a:p>
          <a:p>
            <a:pPr marL="0" indent="0" algn="just">
              <a:spcBef>
                <a:spcPts val="0"/>
              </a:spcBef>
              <a:buSzPts val="2400"/>
              <a:buNone/>
            </a:pPr>
            <a:endParaRPr lang="en-US" sz="2000" i="0" dirty="0">
              <a:solidFill>
                <a:schemeClr val="dk1"/>
              </a:solidFill>
              <a:latin typeface="Times New Roman"/>
              <a:ea typeface="Times New Roman"/>
              <a:cs typeface="Times New Roman"/>
              <a:sym typeface="Times New Roman"/>
            </a:endParaRPr>
          </a:p>
          <a:p>
            <a:pPr marL="0" indent="0" algn="just">
              <a:spcBef>
                <a:spcPts val="0"/>
              </a:spcBef>
              <a:buSzPts val="2400"/>
              <a:buNone/>
            </a:pPr>
            <a:r>
              <a:rPr lang="en-US" sz="2000" b="1" dirty="0">
                <a:latin typeface="Times New Roman"/>
                <a:ea typeface="Times New Roman"/>
                <a:cs typeface="Times New Roman"/>
                <a:sym typeface="Times New Roman"/>
              </a:rPr>
              <a:t>3. </a:t>
            </a:r>
            <a:r>
              <a:rPr lang="en-US" sz="2000" b="1" u="sng" dirty="0">
                <a:latin typeface="Times New Roman"/>
                <a:ea typeface="Times New Roman"/>
                <a:cs typeface="Times New Roman"/>
                <a:sym typeface="Times New Roman"/>
              </a:rPr>
              <a:t>Web services</a:t>
            </a:r>
          </a:p>
          <a:p>
            <a:pPr marL="342900" algn="just">
              <a:spcBef>
                <a:spcPts val="0"/>
              </a:spcBef>
              <a:buSzPts val="2400"/>
            </a:pPr>
            <a:r>
              <a:rPr lang="en-US" sz="2000" dirty="0">
                <a:latin typeface="Times New Roman"/>
                <a:ea typeface="Times New Roman"/>
                <a:cs typeface="Times New Roman"/>
                <a:sym typeface="Times New Roman"/>
              </a:rPr>
              <a:t>Web service is defined as software system designed to support interoperable machine-to-machine interaction over a network</a:t>
            </a:r>
          </a:p>
          <a:p>
            <a:pPr marL="342900" algn="just">
              <a:spcBef>
                <a:spcPts val="0"/>
              </a:spcBef>
              <a:buSzPts val="2400"/>
            </a:pPr>
            <a:r>
              <a:rPr lang="en-US" sz="2000" dirty="0">
                <a:latin typeface="Times New Roman"/>
                <a:ea typeface="Times New Roman"/>
                <a:cs typeface="Times New Roman"/>
                <a:sym typeface="Times New Roman"/>
              </a:rPr>
              <a:t>These web services provide access to business functionality exposed over the internet</a:t>
            </a:r>
          </a:p>
          <a:p>
            <a:pPr marL="342900" algn="just">
              <a:spcBef>
                <a:spcPts val="0"/>
              </a:spcBef>
              <a:buSzPts val="2400"/>
            </a:pPr>
            <a:r>
              <a:rPr lang="en-US" sz="2000" dirty="0">
                <a:latin typeface="Times New Roman"/>
                <a:ea typeface="Times New Roman"/>
                <a:cs typeface="Times New Roman"/>
                <a:sym typeface="Times New Roman"/>
              </a:rPr>
              <a:t>Two types of Web services</a:t>
            </a:r>
          </a:p>
          <a:p>
            <a:pPr marL="0" indent="0" algn="just">
              <a:spcBef>
                <a:spcPts val="0"/>
              </a:spcBef>
              <a:buSzPts val="2400"/>
              <a:buNone/>
            </a:pPr>
            <a:r>
              <a:rPr lang="en-US" sz="2000" dirty="0">
                <a:latin typeface="Times New Roman"/>
                <a:ea typeface="Times New Roman"/>
                <a:cs typeface="Times New Roman"/>
                <a:sym typeface="Times New Roman"/>
              </a:rPr>
              <a:t>		1. SOAP based Web services</a:t>
            </a:r>
          </a:p>
          <a:p>
            <a:pPr marL="0" indent="0" algn="just">
              <a:spcBef>
                <a:spcPts val="0"/>
              </a:spcBef>
              <a:buSzPts val="2400"/>
              <a:buNone/>
            </a:pPr>
            <a:r>
              <a:rPr lang="en-US" sz="2000" dirty="0">
                <a:latin typeface="Times New Roman"/>
                <a:ea typeface="Times New Roman"/>
                <a:cs typeface="Times New Roman"/>
                <a:sym typeface="Times New Roman"/>
              </a:rPr>
              <a:t>		2. REST Web services</a:t>
            </a:r>
          </a:p>
          <a:p>
            <a:pPr marL="342900" algn="just">
              <a:spcBef>
                <a:spcPts val="0"/>
              </a:spcBef>
              <a:buSzPts val="2400"/>
            </a:pPr>
            <a:endParaRPr lang="en-US" sz="2000" dirty="0">
              <a:latin typeface="Times New Roman"/>
              <a:ea typeface="Times New Roman"/>
              <a:cs typeface="Times New Roman"/>
              <a:sym typeface="Times New Roman"/>
            </a:endParaRPr>
          </a:p>
          <a:p>
            <a:pPr marL="0" indent="0" algn="just">
              <a:spcBef>
                <a:spcPts val="0"/>
              </a:spcBef>
              <a:buSzPts val="2400"/>
              <a:buNone/>
            </a:pPr>
            <a:endParaRPr lang="en-US" sz="2400" b="1" i="0" u="sng" dirty="0">
              <a:solidFill>
                <a:schemeClr val="dk1"/>
              </a:solidFill>
              <a:latin typeface="Times New Roman"/>
              <a:ea typeface="Times New Roman"/>
              <a:cs typeface="Times New Roman"/>
              <a:sym typeface="Times New Roman"/>
            </a:endParaRPr>
          </a:p>
          <a:p>
            <a:pPr marL="0" indent="0" algn="just">
              <a:spcBef>
                <a:spcPts val="0"/>
              </a:spcBef>
              <a:buSzPts val="2400"/>
              <a:buNone/>
            </a:pPr>
            <a:endParaRPr lang="en-US" sz="2000" u="sng" dirty="0">
              <a:latin typeface="Times New Roman"/>
              <a:cs typeface="Times New Roman"/>
              <a:sym typeface="Times New Roman"/>
            </a:endParaRPr>
          </a:p>
          <a:p>
            <a:pPr marL="0" indent="0" algn="just">
              <a:spcBef>
                <a:spcPts val="0"/>
              </a:spcBef>
              <a:buSzPts val="2400"/>
              <a:buNone/>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0" marR="0" lvl="0" indent="0" algn="just" rtl="0">
              <a:lnSpc>
                <a:spcPct val="100000"/>
              </a:lnSpc>
              <a:spcBef>
                <a:spcPts val="0"/>
              </a:spcBef>
              <a:spcAft>
                <a:spcPts val="0"/>
              </a:spcAft>
              <a:buClr>
                <a:schemeClr val="dk1"/>
              </a:buClr>
              <a:buSzPts val="2400"/>
              <a:buNone/>
            </a:pPr>
            <a:endParaRPr lang="en-US" sz="2000"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lang="en-US" sz="2400" b="1"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lang="en-US" sz="2400" b="1"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sz="2000" dirty="0">
              <a:latin typeface="Times New Roman" pitchFamily="18" charset="0"/>
              <a:cs typeface="Times New Roman" pitchFamily="18" charset="0"/>
            </a:endParaRPr>
          </a:p>
          <a:p>
            <a:pPr indent="-457200" algn="just">
              <a:spcBef>
                <a:spcPts val="1000"/>
              </a:spcBef>
              <a:buSzPts val="2400"/>
              <a:buNone/>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400"/>
              <a:buFont typeface="Arial"/>
              <a:buNone/>
            </a:pPr>
            <a:endParaRPr dirty="0"/>
          </a:p>
          <a:p>
            <a:pPr marL="342900" marR="0" lvl="0" indent="-215900" algn="l" rtl="0">
              <a:spcBef>
                <a:spcPts val="1400"/>
              </a:spcBef>
              <a:spcAft>
                <a:spcPts val="0"/>
              </a:spcAft>
              <a:buClr>
                <a:schemeClr val="dk1"/>
              </a:buClr>
              <a:buSzPts val="2000"/>
              <a:buFont typeface="Arial"/>
              <a:buNone/>
            </a:pPr>
            <a:endParaRPr sz="2000" b="0" i="0" u="none"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73528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xfrm>
            <a:off x="304800" y="304800"/>
            <a:ext cx="7924800" cy="762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Enterprise Architecture (contd..)</a:t>
            </a:r>
            <a:endParaRPr/>
          </a:p>
        </p:txBody>
      </p:sp>
      <p:sp>
        <p:nvSpPr>
          <p:cNvPr id="126" name="Google Shape;126;p19"/>
          <p:cNvSpPr txBox="1">
            <a:spLocks noGrp="1"/>
          </p:cNvSpPr>
          <p:nvPr>
            <p:ph type="body" idx="1"/>
          </p:nvPr>
        </p:nvSpPr>
        <p:spPr>
          <a:xfrm>
            <a:off x="533400" y="1219200"/>
            <a:ext cx="8305800" cy="5105400"/>
          </a:xfrm>
          <a:prstGeom prst="rect">
            <a:avLst/>
          </a:prstGeom>
          <a:noFill/>
          <a:ln>
            <a:noFill/>
          </a:ln>
        </p:spPr>
        <p:txBody>
          <a:bodyPr spcFirstLastPara="1" wrap="square" lIns="91425" tIns="45700" rIns="91425" bIns="45700" anchor="t" anchorCtr="0">
            <a:noAutofit/>
          </a:bodyPr>
          <a:lstStyle/>
          <a:p>
            <a:pPr marL="457200" marR="0" lvl="0" indent="-457200" algn="just" rtl="0">
              <a:lnSpc>
                <a:spcPct val="100000"/>
              </a:lnSpc>
              <a:spcBef>
                <a:spcPts val="0"/>
              </a:spcBef>
              <a:spcAft>
                <a:spcPts val="0"/>
              </a:spcAft>
              <a:buClr>
                <a:schemeClr val="dk1"/>
              </a:buClr>
              <a:buSzPts val="2000"/>
              <a:buFont typeface="Arial"/>
              <a:buNone/>
            </a:pPr>
            <a:r>
              <a:rPr lang="en-US" sz="2000" b="1" i="0" u="sng">
                <a:solidFill>
                  <a:schemeClr val="dk1"/>
                </a:solidFill>
                <a:latin typeface="Times New Roman"/>
                <a:ea typeface="Times New Roman"/>
                <a:cs typeface="Times New Roman"/>
                <a:sym typeface="Times New Roman"/>
              </a:rPr>
              <a:t>Enterprise Architecture Framework</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An enterprise architecture framework specifies a set of views and viewpoints and comprises of principles, standards, guidelines, approaches, services, design concepts and models to facilitate the development of enterprise architecture.</a:t>
            </a:r>
            <a:endParaRPr/>
          </a:p>
          <a:p>
            <a:pPr marL="457200" marR="0" lvl="0" indent="-457200" algn="just" rtl="0">
              <a:lnSpc>
                <a:spcPct val="100000"/>
              </a:lnSpc>
              <a:spcBef>
                <a:spcPts val="1000"/>
              </a:spcBef>
              <a:spcAft>
                <a:spcPts val="0"/>
              </a:spcAft>
              <a:buClr>
                <a:srgbClr val="FF0000"/>
              </a:buClr>
              <a:buSzPts val="2000"/>
              <a:buFont typeface="Arial"/>
              <a:buChar char="•"/>
            </a:pPr>
            <a:r>
              <a:rPr lang="en-US" sz="2000" b="0" i="0" u="none">
                <a:solidFill>
                  <a:srgbClr val="FF0000"/>
                </a:solidFill>
                <a:latin typeface="Times New Roman"/>
                <a:ea typeface="Times New Roman"/>
                <a:cs typeface="Times New Roman"/>
                <a:sym typeface="Times New Roman"/>
              </a:rPr>
              <a:t>TOGAF( The Open Group Architecture Framework)</a:t>
            </a:r>
            <a:r>
              <a:rPr lang="en-US" sz="2000" b="0" i="0" u="none">
                <a:solidFill>
                  <a:schemeClr val="dk1"/>
                </a:solidFill>
                <a:latin typeface="Times New Roman"/>
                <a:ea typeface="Times New Roman"/>
                <a:cs typeface="Times New Roman"/>
                <a:sym typeface="Times New Roman"/>
              </a:rPr>
              <a:t> is one of the most popular enterprise architecture framework.</a:t>
            </a:r>
            <a:endParaRPr/>
          </a:p>
          <a:p>
            <a:pPr marL="457200" marR="0" lvl="0" indent="-457200" algn="just" rtl="0">
              <a:lnSpc>
                <a:spcPct val="100000"/>
              </a:lnSpc>
              <a:spcBef>
                <a:spcPts val="1000"/>
              </a:spcBef>
              <a:spcAft>
                <a:spcPts val="0"/>
              </a:spcAft>
              <a:buClr>
                <a:schemeClr val="dk1"/>
              </a:buClr>
              <a:buSzPts val="2000"/>
              <a:buFont typeface="Arial"/>
              <a:buChar char="•"/>
            </a:pPr>
            <a:r>
              <a:rPr lang="en-US" sz="2000" b="0" i="0" u="none">
                <a:solidFill>
                  <a:schemeClr val="dk1"/>
                </a:solidFill>
                <a:latin typeface="Times New Roman"/>
                <a:ea typeface="Times New Roman"/>
                <a:cs typeface="Times New Roman"/>
                <a:sym typeface="Times New Roman"/>
              </a:rPr>
              <a:t>TOGAF defines 4 sub-architectures  or domains of enterprise architectures</a:t>
            </a:r>
            <a:endParaRPr/>
          </a:p>
          <a:p>
            <a:pPr marL="457200" marR="0" lvl="0" indent="-457200" algn="just" rtl="0">
              <a:lnSpc>
                <a:spcPct val="100000"/>
              </a:lnSpc>
              <a:spcBef>
                <a:spcPts val="1000"/>
              </a:spcBef>
              <a:spcAft>
                <a:spcPts val="0"/>
              </a:spcAft>
              <a:buClr>
                <a:schemeClr val="dk1"/>
              </a:buClr>
              <a:buSzPts val="2000"/>
              <a:buFont typeface="Arial"/>
              <a:buNone/>
            </a:pPr>
            <a:r>
              <a:rPr lang="en-US" sz="2000" b="0" i="0" u="none">
                <a:solidFill>
                  <a:schemeClr val="dk1"/>
                </a:solidFill>
                <a:latin typeface="Times New Roman"/>
                <a:ea typeface="Times New Roman"/>
                <a:cs typeface="Times New Roman"/>
                <a:sym typeface="Times New Roman"/>
              </a:rPr>
              <a:t>       (refer the diagram in previous slide)</a:t>
            </a:r>
            <a:endParaRPr/>
          </a:p>
          <a:p>
            <a:pPr marL="457200" marR="0" lvl="0" indent="-457200" algn="just" rtl="0">
              <a:lnSpc>
                <a:spcPct val="100000"/>
              </a:lnSpc>
              <a:spcBef>
                <a:spcPts val="1000"/>
              </a:spcBef>
              <a:spcAft>
                <a:spcPts val="0"/>
              </a:spcAft>
              <a:buClr>
                <a:schemeClr val="dk1"/>
              </a:buClr>
              <a:buSzPts val="2000"/>
              <a:buFont typeface="Arial"/>
              <a:buNone/>
            </a:pPr>
            <a:r>
              <a:rPr lang="en-US" sz="2000" b="0" i="0" u="none">
                <a:solidFill>
                  <a:schemeClr val="dk1"/>
                </a:solidFill>
                <a:latin typeface="Times New Roman"/>
                <a:ea typeface="Times New Roman"/>
                <a:cs typeface="Times New Roman"/>
                <a:sym typeface="Times New Roman"/>
              </a:rPr>
              <a:t>  		1. Business architecture</a:t>
            </a:r>
            <a:endParaRPr/>
          </a:p>
          <a:p>
            <a:pPr marL="457200" marR="0" lvl="0" indent="-457200" algn="just" rtl="0">
              <a:lnSpc>
                <a:spcPct val="100000"/>
              </a:lnSpc>
              <a:spcBef>
                <a:spcPts val="1000"/>
              </a:spcBef>
              <a:spcAft>
                <a:spcPts val="0"/>
              </a:spcAft>
              <a:buClr>
                <a:schemeClr val="dk1"/>
              </a:buClr>
              <a:buSzPts val="2000"/>
              <a:buFont typeface="Arial"/>
              <a:buNone/>
            </a:pPr>
            <a:r>
              <a:rPr lang="en-US" sz="2000" b="0" i="0" u="none">
                <a:solidFill>
                  <a:schemeClr val="dk1"/>
                </a:solidFill>
                <a:latin typeface="Times New Roman"/>
                <a:ea typeface="Times New Roman"/>
                <a:cs typeface="Times New Roman"/>
                <a:sym typeface="Times New Roman"/>
              </a:rPr>
              <a:t>		2. Data architecture</a:t>
            </a:r>
            <a:endParaRPr/>
          </a:p>
          <a:p>
            <a:pPr marL="457200" marR="0" lvl="0" indent="-457200" algn="just" rtl="0">
              <a:lnSpc>
                <a:spcPct val="100000"/>
              </a:lnSpc>
              <a:spcBef>
                <a:spcPts val="1000"/>
              </a:spcBef>
              <a:spcAft>
                <a:spcPts val="0"/>
              </a:spcAft>
              <a:buClr>
                <a:schemeClr val="dk1"/>
              </a:buClr>
              <a:buSzPts val="2000"/>
              <a:buFont typeface="Arial"/>
              <a:buNone/>
            </a:pPr>
            <a:r>
              <a:rPr lang="en-US" sz="2000" b="0" i="0" u="none">
                <a:solidFill>
                  <a:schemeClr val="dk1"/>
                </a:solidFill>
                <a:latin typeface="Times New Roman"/>
                <a:ea typeface="Times New Roman"/>
                <a:cs typeface="Times New Roman"/>
                <a:sym typeface="Times New Roman"/>
              </a:rPr>
              <a:t>		3. Applications architecture</a:t>
            </a:r>
            <a:endParaRPr/>
          </a:p>
          <a:p>
            <a:pPr marL="457200" marR="0" lvl="0" indent="-457200" algn="just" rtl="0">
              <a:lnSpc>
                <a:spcPct val="100000"/>
              </a:lnSpc>
              <a:spcBef>
                <a:spcPts val="1000"/>
              </a:spcBef>
              <a:spcAft>
                <a:spcPts val="0"/>
              </a:spcAft>
              <a:buClr>
                <a:schemeClr val="dk1"/>
              </a:buClr>
              <a:buSzPts val="2000"/>
              <a:buFont typeface="Arial"/>
              <a:buNone/>
            </a:pPr>
            <a:r>
              <a:rPr lang="en-US" sz="2000" b="0" i="0" u="none">
                <a:solidFill>
                  <a:schemeClr val="dk1"/>
                </a:solidFill>
                <a:latin typeface="Times New Roman"/>
                <a:ea typeface="Times New Roman"/>
                <a:cs typeface="Times New Roman"/>
                <a:sym typeface="Times New Roman"/>
              </a:rPr>
              <a:t>		4. Technology architecture</a:t>
            </a:r>
            <a:endParaRPr/>
          </a:p>
          <a:p>
            <a:pPr marL="457200" marR="0" lvl="0" indent="-457200" algn="just" rtl="0">
              <a:lnSpc>
                <a:spcPct val="100000"/>
              </a:lnSpc>
              <a:spcBef>
                <a:spcPts val="10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a:p>
            <a:pPr marL="342900" marR="0" lvl="0" indent="-215900" algn="l" rtl="0">
              <a:spcBef>
                <a:spcPts val="14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5"/>
          <p:cNvSpPr txBox="1">
            <a:spLocks noGrp="1"/>
          </p:cNvSpPr>
          <p:nvPr>
            <p:ph type="title"/>
          </p:nvPr>
        </p:nvSpPr>
        <p:spPr>
          <a:xfrm>
            <a:off x="381000" y="152400"/>
            <a:ext cx="7086600" cy="685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Technical Architecture (contd..)</a:t>
            </a:r>
            <a:endParaRPr/>
          </a:p>
        </p:txBody>
      </p:sp>
      <p:sp>
        <p:nvSpPr>
          <p:cNvPr id="362" name="Google Shape;362;p55"/>
          <p:cNvSpPr txBox="1">
            <a:spLocks noGrp="1"/>
          </p:cNvSpPr>
          <p:nvPr>
            <p:ph type="body" idx="1"/>
          </p:nvPr>
        </p:nvSpPr>
        <p:spPr>
          <a:xfrm>
            <a:off x="457200" y="1066800"/>
            <a:ext cx="7924800" cy="5410200"/>
          </a:xfrm>
          <a:prstGeom prst="rect">
            <a:avLst/>
          </a:prstGeom>
          <a:noFill/>
          <a:ln>
            <a:noFill/>
          </a:ln>
        </p:spPr>
        <p:txBody>
          <a:bodyPr spcFirstLastPara="1" wrap="square" lIns="91425" tIns="45700" rIns="91425" bIns="45700" anchor="t" anchorCtr="0">
            <a:noAutofit/>
          </a:bodyPr>
          <a:lstStyle/>
          <a:p>
            <a:pPr marL="0" indent="0" algn="just">
              <a:spcBef>
                <a:spcPts val="0"/>
              </a:spcBef>
              <a:buSzPts val="2400"/>
              <a:buNone/>
            </a:pPr>
            <a:r>
              <a:rPr lang="en-US" sz="2400" b="1" i="0" u="none" dirty="0">
                <a:solidFill>
                  <a:schemeClr val="dk1"/>
                </a:solidFill>
                <a:latin typeface="Times New Roman"/>
                <a:ea typeface="Times New Roman"/>
                <a:cs typeface="Times New Roman"/>
                <a:sym typeface="Times New Roman"/>
              </a:rPr>
              <a:t>Integration Layer</a:t>
            </a:r>
          </a:p>
          <a:p>
            <a:pPr marL="0" indent="0" algn="just">
              <a:spcBef>
                <a:spcPts val="0"/>
              </a:spcBef>
              <a:buSzPts val="2400"/>
              <a:buNone/>
            </a:pPr>
            <a:r>
              <a:rPr lang="en-US" sz="2000" b="1" i="0" u="sng" dirty="0">
                <a:solidFill>
                  <a:schemeClr val="dk1"/>
                </a:solidFill>
                <a:latin typeface="Times New Roman"/>
                <a:ea typeface="Times New Roman"/>
                <a:cs typeface="Times New Roman"/>
                <a:sym typeface="Times New Roman"/>
              </a:rPr>
              <a:t>Evolution of Integration Layer Technologies</a:t>
            </a:r>
          </a:p>
          <a:p>
            <a:pPr marL="0" indent="0" algn="just">
              <a:spcBef>
                <a:spcPts val="0"/>
              </a:spcBef>
              <a:buSzPts val="2400"/>
              <a:buNone/>
            </a:pPr>
            <a:endParaRPr lang="en-US" sz="2000" i="0" dirty="0">
              <a:solidFill>
                <a:schemeClr val="dk1"/>
              </a:solidFill>
              <a:latin typeface="Times New Roman"/>
              <a:ea typeface="Times New Roman"/>
              <a:cs typeface="Times New Roman"/>
              <a:sym typeface="Times New Roman"/>
            </a:endParaRPr>
          </a:p>
          <a:p>
            <a:pPr marL="0" indent="0" algn="just">
              <a:spcBef>
                <a:spcPts val="0"/>
              </a:spcBef>
              <a:buSzPts val="2400"/>
              <a:buNone/>
            </a:pPr>
            <a:r>
              <a:rPr lang="en-US" sz="2000" b="1" dirty="0">
                <a:latin typeface="Times New Roman"/>
                <a:ea typeface="Times New Roman"/>
                <a:cs typeface="Times New Roman"/>
                <a:sym typeface="Times New Roman"/>
              </a:rPr>
              <a:t>3. </a:t>
            </a:r>
            <a:r>
              <a:rPr lang="en-US" sz="2000" b="1" u="sng" dirty="0">
                <a:latin typeface="Times New Roman"/>
                <a:ea typeface="Times New Roman"/>
                <a:cs typeface="Times New Roman"/>
                <a:sym typeface="Times New Roman"/>
              </a:rPr>
              <a:t>Web services</a:t>
            </a:r>
          </a:p>
          <a:p>
            <a:pPr marL="0" indent="0" algn="ctr">
              <a:spcBef>
                <a:spcPts val="0"/>
              </a:spcBef>
              <a:buSzPts val="2400"/>
              <a:buNone/>
            </a:pPr>
            <a:r>
              <a:rPr lang="en-US" sz="2000" b="1" dirty="0">
                <a:latin typeface="Times New Roman"/>
                <a:ea typeface="Times New Roman"/>
                <a:cs typeface="Times New Roman"/>
                <a:sym typeface="Times New Roman"/>
              </a:rPr>
              <a:t> </a:t>
            </a:r>
            <a:r>
              <a:rPr lang="en-US" sz="2000" dirty="0">
                <a:latin typeface="Times New Roman"/>
                <a:ea typeface="Times New Roman"/>
                <a:cs typeface="Times New Roman"/>
                <a:sym typeface="Times New Roman"/>
              </a:rPr>
              <a:t>SOAP vs REST based Web services</a:t>
            </a:r>
          </a:p>
          <a:p>
            <a:pPr marL="0" indent="0" algn="just">
              <a:spcBef>
                <a:spcPts val="0"/>
              </a:spcBef>
              <a:buSzPts val="2400"/>
              <a:buNone/>
            </a:pPr>
            <a:endParaRPr lang="en-US" sz="2000" dirty="0">
              <a:latin typeface="Times New Roman"/>
              <a:ea typeface="Times New Roman"/>
              <a:cs typeface="Times New Roman"/>
              <a:sym typeface="Times New Roman"/>
            </a:endParaRPr>
          </a:p>
          <a:p>
            <a:pPr marL="342900" algn="just">
              <a:spcBef>
                <a:spcPts val="0"/>
              </a:spcBef>
              <a:buSzPts val="2400"/>
            </a:pPr>
            <a:endParaRPr lang="en-US" sz="2000" dirty="0">
              <a:latin typeface="Times New Roman"/>
              <a:ea typeface="Times New Roman"/>
              <a:cs typeface="Times New Roman"/>
              <a:sym typeface="Times New Roman"/>
            </a:endParaRPr>
          </a:p>
          <a:p>
            <a:pPr marL="0" indent="0" algn="just">
              <a:spcBef>
                <a:spcPts val="0"/>
              </a:spcBef>
              <a:buSzPts val="2400"/>
              <a:buNone/>
            </a:pPr>
            <a:endParaRPr lang="en-US" sz="2400" b="1" i="0" u="sng" dirty="0">
              <a:solidFill>
                <a:schemeClr val="dk1"/>
              </a:solidFill>
              <a:latin typeface="Times New Roman"/>
              <a:ea typeface="Times New Roman"/>
              <a:cs typeface="Times New Roman"/>
              <a:sym typeface="Times New Roman"/>
            </a:endParaRPr>
          </a:p>
          <a:p>
            <a:pPr marL="0" indent="0" algn="just">
              <a:spcBef>
                <a:spcPts val="0"/>
              </a:spcBef>
              <a:buSzPts val="2400"/>
              <a:buNone/>
            </a:pPr>
            <a:endParaRPr lang="en-US" sz="2000" u="sng" dirty="0">
              <a:latin typeface="Times New Roman"/>
              <a:cs typeface="Times New Roman"/>
              <a:sym typeface="Times New Roman"/>
            </a:endParaRPr>
          </a:p>
          <a:p>
            <a:pPr marL="0" indent="0" algn="just">
              <a:spcBef>
                <a:spcPts val="0"/>
              </a:spcBef>
              <a:buSzPts val="2400"/>
              <a:buNone/>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0" marR="0" lvl="0" indent="0" algn="just" rtl="0">
              <a:lnSpc>
                <a:spcPct val="100000"/>
              </a:lnSpc>
              <a:spcBef>
                <a:spcPts val="0"/>
              </a:spcBef>
              <a:spcAft>
                <a:spcPts val="0"/>
              </a:spcAft>
              <a:buClr>
                <a:schemeClr val="dk1"/>
              </a:buClr>
              <a:buSzPts val="2400"/>
              <a:buNone/>
            </a:pPr>
            <a:endParaRPr lang="en-US" sz="2000"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lang="en-US" sz="2400" b="1"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lang="en-US" sz="2400" b="1"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sz="2000" dirty="0">
              <a:latin typeface="Times New Roman" pitchFamily="18" charset="0"/>
              <a:cs typeface="Times New Roman" pitchFamily="18" charset="0"/>
            </a:endParaRPr>
          </a:p>
          <a:p>
            <a:pPr indent="-457200" algn="just">
              <a:spcBef>
                <a:spcPts val="1000"/>
              </a:spcBef>
              <a:buSzPts val="2400"/>
              <a:buNone/>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400"/>
              <a:buFont typeface="Arial"/>
              <a:buNone/>
            </a:pPr>
            <a:endParaRPr dirty="0"/>
          </a:p>
          <a:p>
            <a:pPr marL="342900" marR="0" lvl="0" indent="-215900" algn="l" rtl="0">
              <a:spcBef>
                <a:spcPts val="1400"/>
              </a:spcBef>
              <a:spcAft>
                <a:spcPts val="0"/>
              </a:spcAft>
              <a:buClr>
                <a:schemeClr val="dk1"/>
              </a:buClr>
              <a:buSzPts val="2000"/>
              <a:buFont typeface="Arial"/>
              <a:buNone/>
            </a:pPr>
            <a:endParaRPr sz="2000" b="0" i="0" u="none" dirty="0">
              <a:solidFill>
                <a:schemeClr val="dk1"/>
              </a:solidFill>
              <a:latin typeface="Times New Roman"/>
              <a:ea typeface="Times New Roman"/>
              <a:cs typeface="Times New Roman"/>
              <a:sym typeface="Times New Roman"/>
            </a:endParaRPr>
          </a:p>
        </p:txBody>
      </p:sp>
      <p:graphicFrame>
        <p:nvGraphicFramePr>
          <p:cNvPr id="2" name="Table 2">
            <a:extLst>
              <a:ext uri="{FF2B5EF4-FFF2-40B4-BE49-F238E27FC236}">
                <a16:creationId xmlns:a16="http://schemas.microsoft.com/office/drawing/2014/main" id="{D283A9AA-EEE4-C4B8-9F9E-AD2001DFFFF2}"/>
              </a:ext>
            </a:extLst>
          </p:cNvPr>
          <p:cNvGraphicFramePr>
            <a:graphicFrameLocks noGrp="1"/>
          </p:cNvGraphicFramePr>
          <p:nvPr>
            <p:extLst>
              <p:ext uri="{D42A27DB-BD31-4B8C-83A1-F6EECF244321}">
                <p14:modId xmlns:p14="http://schemas.microsoft.com/office/powerpoint/2010/main" val="2004102639"/>
              </p:ext>
            </p:extLst>
          </p:nvPr>
        </p:nvGraphicFramePr>
        <p:xfrm>
          <a:off x="1092199" y="2751666"/>
          <a:ext cx="6959601" cy="4007740"/>
        </p:xfrm>
        <a:graphic>
          <a:graphicData uri="http://schemas.openxmlformats.org/drawingml/2006/table">
            <a:tbl>
              <a:tblPr firstRow="1" bandRow="1">
                <a:tableStyleId>{29222509-8D85-4131-985E-F7AB91A69C6B}</a:tableStyleId>
              </a:tblPr>
              <a:tblGrid>
                <a:gridCol w="3499026">
                  <a:extLst>
                    <a:ext uri="{9D8B030D-6E8A-4147-A177-3AD203B41FA5}">
                      <a16:colId xmlns:a16="http://schemas.microsoft.com/office/drawing/2014/main" val="633436848"/>
                    </a:ext>
                  </a:extLst>
                </a:gridCol>
                <a:gridCol w="3460575">
                  <a:extLst>
                    <a:ext uri="{9D8B030D-6E8A-4147-A177-3AD203B41FA5}">
                      <a16:colId xmlns:a16="http://schemas.microsoft.com/office/drawing/2014/main" val="727170785"/>
                    </a:ext>
                  </a:extLst>
                </a:gridCol>
              </a:tblGrid>
              <a:tr h="299818">
                <a:tc>
                  <a:txBody>
                    <a:bodyPr/>
                    <a:lstStyle/>
                    <a:p>
                      <a:pPr algn="ctr"/>
                      <a:r>
                        <a:rPr lang="en-US" b="1" dirty="0">
                          <a:latin typeface="Times New Roman" panose="02020603050405020304" pitchFamily="18" charset="0"/>
                          <a:cs typeface="Times New Roman" panose="02020603050405020304" pitchFamily="18" charset="0"/>
                        </a:rPr>
                        <a:t>SOAP based Web services</a:t>
                      </a:r>
                      <a:endParaRPr lang="en-IN" b="1" dirty="0">
                        <a:latin typeface="Times New Roman" panose="02020603050405020304" pitchFamily="18" charset="0"/>
                        <a:cs typeface="Times New Roman" panose="02020603050405020304" pitchFamily="18" charset="0"/>
                      </a:endParaRPr>
                    </a:p>
                  </a:txBody>
                  <a:tcPr/>
                </a:tc>
                <a:tc>
                  <a:txBody>
                    <a:bodyPr/>
                    <a:lstStyle/>
                    <a:p>
                      <a:pPr algn="ctr"/>
                      <a:r>
                        <a:rPr lang="en-US" b="1" dirty="0">
                          <a:latin typeface="Times New Roman" panose="02020603050405020304" pitchFamily="18" charset="0"/>
                          <a:cs typeface="Times New Roman" panose="02020603050405020304" pitchFamily="18" charset="0"/>
                        </a:rPr>
                        <a:t>REST based Web Services</a:t>
                      </a:r>
                      <a:endParaRPr lang="en-IN"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33552471"/>
                  </a:ext>
                </a:extLst>
              </a:tr>
              <a:tr h="341460">
                <a:tc>
                  <a:txBody>
                    <a:bodyPr/>
                    <a:lstStyle/>
                    <a:p>
                      <a:pPr algn="ctr"/>
                      <a:r>
                        <a:rPr lang="en-IN"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rPr>
                        <a:t>Simple Object Access Protocol</a:t>
                      </a:r>
                      <a:endParaRPr lang="en-IN"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txBody>
                  <a:tcPr/>
                </a:tc>
                <a:tc>
                  <a:txBody>
                    <a:bodyPr/>
                    <a:lstStyle/>
                    <a:p>
                      <a:pPr algn="ctr"/>
                      <a:r>
                        <a:rPr lang="en-IN"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rPr>
                        <a:t>Representational State Transfer</a:t>
                      </a:r>
                      <a:endParaRPr lang="en-IN"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txBody>
                  <a:tcPr/>
                </a:tc>
                <a:extLst>
                  <a:ext uri="{0D108BD9-81ED-4DB2-BD59-A6C34878D82A}">
                    <a16:rowId xmlns:a16="http://schemas.microsoft.com/office/drawing/2014/main" val="1798194400"/>
                  </a:ext>
                </a:extLst>
              </a:tr>
              <a:tr h="329800">
                <a:tc>
                  <a:txBody>
                    <a:bodyPr/>
                    <a:lstStyle/>
                    <a:p>
                      <a:pPr algn="ctr" fontAlgn="t"/>
                      <a:r>
                        <a:rPr lang="en-US"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rPr>
                        <a:t>SOAP is a protocol </a:t>
                      </a:r>
                      <a:endParaRPr lang="en-US"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txBody>
                  <a:tcPr marL="60960" marR="60960" marT="60960" marB="60960"/>
                </a:tc>
                <a:tc>
                  <a:txBody>
                    <a:bodyPr/>
                    <a:lstStyle/>
                    <a:p>
                      <a:pPr algn="ctr" fontAlgn="t"/>
                      <a:r>
                        <a:rPr lang="en-US"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rPr>
                        <a:t>REST is an architecture style </a:t>
                      </a:r>
                      <a:endParaRPr lang="en-US"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txBody>
                  <a:tcPr marL="60960" marR="60960" marT="60960" marB="60960"/>
                </a:tc>
                <a:extLst>
                  <a:ext uri="{0D108BD9-81ED-4DB2-BD59-A6C34878D82A}">
                    <a16:rowId xmlns:a16="http://schemas.microsoft.com/office/drawing/2014/main" val="2946206885"/>
                  </a:ext>
                </a:extLst>
              </a:tr>
              <a:tr h="509691">
                <a:tc>
                  <a:txBody>
                    <a:bodyPr/>
                    <a:lstStyle/>
                    <a:p>
                      <a:pPr algn="ctr"/>
                      <a:r>
                        <a:rPr lang="en-US"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rPr>
                        <a:t>SOAP is a protocol for communication between applications</a:t>
                      </a:r>
                      <a:endParaRPr lang="en-IN"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txBody>
                  <a:tcPr/>
                </a:tc>
                <a:tc>
                  <a:txBody>
                    <a:bodyPr/>
                    <a:lstStyle/>
                    <a:p>
                      <a:pPr algn="ctr"/>
                      <a:r>
                        <a:rPr lang="en-US"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rPr>
                        <a:t>REST is an architecture style for designing communication interfaces</a:t>
                      </a:r>
                      <a:endParaRPr lang="en-IN"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txBody>
                  <a:tcPr/>
                </a:tc>
                <a:extLst>
                  <a:ext uri="{0D108BD9-81ED-4DB2-BD59-A6C34878D82A}">
                    <a16:rowId xmlns:a16="http://schemas.microsoft.com/office/drawing/2014/main" val="541261036"/>
                  </a:ext>
                </a:extLst>
              </a:tr>
              <a:tr h="509691">
                <a:tc>
                  <a:txBody>
                    <a:bodyPr/>
                    <a:lstStyle/>
                    <a:p>
                      <a:pPr algn="ctr"/>
                      <a:r>
                        <a:rPr lang="en-US"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rPr>
                        <a:t>SOAP is independent and can work with any transport protocol</a:t>
                      </a:r>
                      <a:endParaRPr lang="en-IN"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txBody>
                  <a:tcPr/>
                </a:tc>
                <a:tc>
                  <a:txBody>
                    <a:bodyPr/>
                    <a:lstStyle/>
                    <a:p>
                      <a:pPr algn="ctr"/>
                      <a:r>
                        <a:rPr lang="en-US"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rPr>
                        <a:t>REST works only with HTTPS</a:t>
                      </a:r>
                      <a:endParaRPr lang="en-IN"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txBody>
                  <a:tcPr/>
                </a:tc>
                <a:extLst>
                  <a:ext uri="{0D108BD9-81ED-4DB2-BD59-A6C34878D82A}">
                    <a16:rowId xmlns:a16="http://schemas.microsoft.com/office/drawing/2014/main" val="1515287457"/>
                  </a:ext>
                </a:extLst>
              </a:tr>
              <a:tr h="539672">
                <a:tc>
                  <a:txBody>
                    <a:bodyPr/>
                    <a:lstStyle/>
                    <a:p>
                      <a:pPr algn="ctr" fontAlgn="t"/>
                      <a:r>
                        <a:rPr lang="en-US" sz="1400" b="0" i="0" u="none" strike="noStrike" cap="none" dirty="0">
                          <a:solidFill>
                            <a:srgbClr val="000000"/>
                          </a:solidFill>
                          <a:latin typeface="Times New Roman" panose="02020603050405020304" pitchFamily="18" charset="0"/>
                          <a:cs typeface="Times New Roman" panose="02020603050405020304" pitchFamily="18" charset="0"/>
                          <a:sym typeface="Arial"/>
                        </a:rPr>
                        <a:t>SOAP permits XML data format only</a:t>
                      </a:r>
                    </a:p>
                  </a:txBody>
                  <a:tcPr marL="60960" marR="60960" marT="60960" marB="60960"/>
                </a:tc>
                <a:tc>
                  <a:txBody>
                    <a:bodyPr/>
                    <a:lstStyle/>
                    <a:p>
                      <a:pPr algn="ctr" fontAlgn="t"/>
                      <a:r>
                        <a:rPr lang="en-US" sz="1400" b="0" i="0" u="none" strike="noStrike" cap="none" dirty="0">
                          <a:solidFill>
                            <a:srgbClr val="000000"/>
                          </a:solidFill>
                          <a:latin typeface="Times New Roman" panose="02020603050405020304" pitchFamily="18" charset="0"/>
                          <a:cs typeface="Times New Roman" panose="02020603050405020304" pitchFamily="18" charset="0"/>
                          <a:sym typeface="Arial"/>
                        </a:rPr>
                        <a:t>REST permits different data format such as Plain text, HTML, XML, JSON etc.</a:t>
                      </a:r>
                    </a:p>
                  </a:txBody>
                  <a:tcPr marL="60960" marR="60960" marT="60960" marB="60960"/>
                </a:tc>
                <a:extLst>
                  <a:ext uri="{0D108BD9-81ED-4DB2-BD59-A6C34878D82A}">
                    <a16:rowId xmlns:a16="http://schemas.microsoft.com/office/drawing/2014/main" val="4057608022"/>
                  </a:ext>
                </a:extLst>
              </a:tr>
              <a:tr h="509691">
                <a:tc>
                  <a:txBody>
                    <a:bodyPr/>
                    <a:lstStyle/>
                    <a:p>
                      <a:pPr algn="ctr"/>
                      <a:r>
                        <a:rPr lang="en-US"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rPr>
                        <a:t>SOAP messages are larger, which makes communication slower</a:t>
                      </a:r>
                      <a:endParaRPr lang="en-IN"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txBody>
                  <a:tcPr/>
                </a:tc>
                <a:tc>
                  <a:txBody>
                    <a:bodyPr/>
                    <a:lstStyle/>
                    <a:p>
                      <a:pPr algn="ctr"/>
                      <a:r>
                        <a:rPr lang="en-US"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rPr>
                        <a:t>REST has faster performance due to smaller messages and caching support</a:t>
                      </a:r>
                      <a:endParaRPr lang="en-IN"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txBody>
                  <a:tcPr/>
                </a:tc>
                <a:extLst>
                  <a:ext uri="{0D108BD9-81ED-4DB2-BD59-A6C34878D82A}">
                    <a16:rowId xmlns:a16="http://schemas.microsoft.com/office/drawing/2014/main" val="2787529130"/>
                  </a:ext>
                </a:extLst>
              </a:tr>
              <a:tr h="374440">
                <a:tc>
                  <a:txBody>
                    <a:bodyPr/>
                    <a:lstStyle/>
                    <a:p>
                      <a:pPr algn="ctr"/>
                      <a:r>
                        <a:rPr lang="en-US"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rPr>
                        <a:t>SOAP is less preferred than REST</a:t>
                      </a:r>
                      <a:endParaRPr lang="en-IN"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txBody>
                  <a:tcPr/>
                </a:tc>
                <a:tc>
                  <a:txBody>
                    <a:bodyPr/>
                    <a:lstStyle/>
                    <a:p>
                      <a:pPr algn="ctr"/>
                      <a:r>
                        <a:rPr lang="en-US" sz="14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rPr>
                        <a:t>REST more preferred than SOAP</a:t>
                      </a:r>
                      <a:endParaRPr lang="en-IN" sz="14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txBody>
                  <a:tcPr/>
                </a:tc>
                <a:extLst>
                  <a:ext uri="{0D108BD9-81ED-4DB2-BD59-A6C34878D82A}">
                    <a16:rowId xmlns:a16="http://schemas.microsoft.com/office/drawing/2014/main" val="1150628109"/>
                  </a:ext>
                </a:extLst>
              </a:tr>
              <a:tr h="539672">
                <a:tc>
                  <a:txBody>
                    <a:bodyPr/>
                    <a:lstStyle/>
                    <a:p>
                      <a:pPr algn="ctr" fontAlgn="t"/>
                      <a:r>
                        <a:rPr lang="en-US" sz="1400" b="0" i="0" u="none" strike="noStrike" cap="none" dirty="0">
                          <a:solidFill>
                            <a:srgbClr val="000000"/>
                          </a:solidFill>
                          <a:latin typeface="Times New Roman" panose="02020603050405020304" pitchFamily="18" charset="0"/>
                          <a:cs typeface="Times New Roman" panose="02020603050405020304" pitchFamily="18" charset="0"/>
                          <a:sym typeface="Arial"/>
                        </a:rPr>
                        <a:t>SOAP defines standards to be strictly followed</a:t>
                      </a:r>
                    </a:p>
                  </a:txBody>
                  <a:tcPr marL="60960" marR="60960" marT="60960" marB="60960"/>
                </a:tc>
                <a:tc>
                  <a:txBody>
                    <a:bodyPr/>
                    <a:lstStyle/>
                    <a:p>
                      <a:pPr algn="ctr" fontAlgn="t"/>
                      <a:r>
                        <a:rPr lang="en-US" sz="1400" b="0" i="0" u="none" strike="noStrike" cap="none" dirty="0">
                          <a:solidFill>
                            <a:srgbClr val="000000"/>
                          </a:solidFill>
                          <a:latin typeface="Times New Roman" panose="02020603050405020304" pitchFamily="18" charset="0"/>
                          <a:cs typeface="Times New Roman" panose="02020603050405020304" pitchFamily="18" charset="0"/>
                          <a:sym typeface="Arial"/>
                        </a:rPr>
                        <a:t>REST does not define too much standards like SOAP</a:t>
                      </a:r>
                    </a:p>
                  </a:txBody>
                  <a:tcPr marL="60960" marR="60960" marT="60960" marB="60960"/>
                </a:tc>
                <a:extLst>
                  <a:ext uri="{0D108BD9-81ED-4DB2-BD59-A6C34878D82A}">
                    <a16:rowId xmlns:a16="http://schemas.microsoft.com/office/drawing/2014/main" val="1085714754"/>
                  </a:ext>
                </a:extLst>
              </a:tr>
            </a:tbl>
          </a:graphicData>
        </a:graphic>
      </p:graphicFrame>
    </p:spTree>
    <p:extLst>
      <p:ext uri="{BB962C8B-B14F-4D97-AF65-F5344CB8AC3E}">
        <p14:creationId xmlns:p14="http://schemas.microsoft.com/office/powerpoint/2010/main" val="11074273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5"/>
          <p:cNvSpPr txBox="1">
            <a:spLocks noGrp="1"/>
          </p:cNvSpPr>
          <p:nvPr>
            <p:ph type="title"/>
          </p:nvPr>
        </p:nvSpPr>
        <p:spPr>
          <a:xfrm>
            <a:off x="381000" y="152400"/>
            <a:ext cx="7086600" cy="685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Technical Architecture (contd..)</a:t>
            </a:r>
            <a:endParaRPr/>
          </a:p>
        </p:txBody>
      </p:sp>
      <p:sp>
        <p:nvSpPr>
          <p:cNvPr id="362" name="Google Shape;362;p55"/>
          <p:cNvSpPr txBox="1">
            <a:spLocks noGrp="1"/>
          </p:cNvSpPr>
          <p:nvPr>
            <p:ph type="body" idx="1"/>
          </p:nvPr>
        </p:nvSpPr>
        <p:spPr>
          <a:xfrm>
            <a:off x="457200" y="1066800"/>
            <a:ext cx="7924800" cy="5410200"/>
          </a:xfrm>
          <a:prstGeom prst="rect">
            <a:avLst/>
          </a:prstGeom>
          <a:noFill/>
          <a:ln>
            <a:noFill/>
          </a:ln>
        </p:spPr>
        <p:txBody>
          <a:bodyPr spcFirstLastPara="1" wrap="square" lIns="91425" tIns="45700" rIns="91425" bIns="45700" anchor="t" anchorCtr="0">
            <a:noAutofit/>
          </a:bodyPr>
          <a:lstStyle/>
          <a:p>
            <a:pPr marL="0" indent="0" algn="just">
              <a:spcBef>
                <a:spcPts val="0"/>
              </a:spcBef>
              <a:buSzPts val="2400"/>
              <a:buNone/>
            </a:pPr>
            <a:r>
              <a:rPr lang="en-US" sz="2400" b="1" i="0" u="none" dirty="0">
                <a:solidFill>
                  <a:schemeClr val="dk1"/>
                </a:solidFill>
                <a:latin typeface="Times New Roman"/>
                <a:ea typeface="Times New Roman"/>
                <a:cs typeface="Times New Roman"/>
                <a:sym typeface="Times New Roman"/>
              </a:rPr>
              <a:t>Integration Layer</a:t>
            </a:r>
          </a:p>
          <a:p>
            <a:pPr marL="0" indent="0" algn="just">
              <a:spcBef>
                <a:spcPts val="0"/>
              </a:spcBef>
              <a:buSzPts val="2400"/>
              <a:buNone/>
            </a:pPr>
            <a:r>
              <a:rPr lang="en-US" sz="2000" b="1" i="0" u="sng" dirty="0">
                <a:solidFill>
                  <a:schemeClr val="dk1"/>
                </a:solidFill>
                <a:latin typeface="Times New Roman"/>
                <a:ea typeface="Times New Roman"/>
                <a:cs typeface="Times New Roman"/>
                <a:sym typeface="Times New Roman"/>
              </a:rPr>
              <a:t>Evolution of Integration Layer Technologies</a:t>
            </a:r>
          </a:p>
          <a:p>
            <a:pPr marL="0" indent="0" algn="just">
              <a:spcBef>
                <a:spcPts val="0"/>
              </a:spcBef>
              <a:buSzPts val="2400"/>
              <a:buNone/>
            </a:pPr>
            <a:endParaRPr lang="en-US" sz="2000" i="0" dirty="0">
              <a:solidFill>
                <a:schemeClr val="dk1"/>
              </a:solidFill>
              <a:latin typeface="Times New Roman"/>
              <a:ea typeface="Times New Roman"/>
              <a:cs typeface="Times New Roman"/>
              <a:sym typeface="Times New Roman"/>
            </a:endParaRPr>
          </a:p>
          <a:p>
            <a:pPr marL="0" indent="0" algn="just">
              <a:spcBef>
                <a:spcPts val="0"/>
              </a:spcBef>
              <a:buSzPts val="2400"/>
              <a:buNone/>
            </a:pPr>
            <a:r>
              <a:rPr lang="en-US" sz="2000" b="1" dirty="0">
                <a:latin typeface="Times New Roman"/>
                <a:cs typeface="Times New Roman"/>
                <a:sym typeface="Times New Roman"/>
              </a:rPr>
              <a:t>SOAP based Web services</a:t>
            </a:r>
          </a:p>
          <a:p>
            <a:pPr marL="342900" algn="just">
              <a:spcBef>
                <a:spcPts val="0"/>
              </a:spcBef>
              <a:buSzPts val="2400"/>
              <a:buFont typeface="Arial" panose="020B0604020202020204" pitchFamily="34" charset="0"/>
              <a:buChar char="•"/>
            </a:pPr>
            <a:r>
              <a:rPr lang="en-US" sz="2000" dirty="0">
                <a:latin typeface="Times New Roman"/>
                <a:cs typeface="Times New Roman"/>
                <a:sym typeface="Times New Roman"/>
              </a:rPr>
              <a:t>This SOAP based web services is a collection of technologies/standards/protocols used to define, discover, bind and implement web services</a:t>
            </a:r>
          </a:p>
          <a:p>
            <a:pPr marL="342900" algn="just">
              <a:spcBef>
                <a:spcPts val="0"/>
              </a:spcBef>
              <a:buSzPts val="2400"/>
              <a:buFont typeface="Arial" panose="020B0604020202020204" pitchFamily="34" charset="0"/>
              <a:buChar char="•"/>
            </a:pPr>
            <a:r>
              <a:rPr lang="en-US" sz="2000" dirty="0">
                <a:latin typeface="Times New Roman"/>
                <a:cs typeface="Times New Roman"/>
                <a:sym typeface="Times New Roman"/>
              </a:rPr>
              <a:t>It contains 4 building blocks</a:t>
            </a:r>
          </a:p>
          <a:p>
            <a:pPr marL="0" indent="0" algn="just">
              <a:spcBef>
                <a:spcPts val="0"/>
              </a:spcBef>
              <a:buSzPts val="2400"/>
              <a:buNone/>
            </a:pPr>
            <a:r>
              <a:rPr lang="en-US" sz="2000" dirty="0">
                <a:latin typeface="Times New Roman"/>
                <a:cs typeface="Times New Roman"/>
                <a:sym typeface="Times New Roman"/>
              </a:rPr>
              <a:t>		1. Service Description </a:t>
            </a:r>
          </a:p>
          <a:p>
            <a:pPr marL="0" indent="0" algn="just">
              <a:spcBef>
                <a:spcPts val="0"/>
              </a:spcBef>
              <a:buSzPts val="2400"/>
              <a:buNone/>
            </a:pPr>
            <a:r>
              <a:rPr lang="en-US" sz="2000" dirty="0">
                <a:latin typeface="Times New Roman"/>
                <a:cs typeface="Times New Roman"/>
                <a:sym typeface="Times New Roman"/>
              </a:rPr>
              <a:t>		2. Service Messaging Framework</a:t>
            </a:r>
          </a:p>
          <a:p>
            <a:pPr marL="0" indent="0" algn="just">
              <a:spcBef>
                <a:spcPts val="0"/>
              </a:spcBef>
              <a:buSzPts val="2400"/>
              <a:buNone/>
            </a:pPr>
            <a:r>
              <a:rPr lang="en-US" sz="2000" dirty="0">
                <a:latin typeface="Times New Roman"/>
                <a:cs typeface="Times New Roman"/>
                <a:sym typeface="Times New Roman"/>
              </a:rPr>
              <a:t>		3. Service Transport</a:t>
            </a:r>
          </a:p>
          <a:p>
            <a:pPr marL="0" indent="0" algn="just">
              <a:spcBef>
                <a:spcPts val="0"/>
              </a:spcBef>
              <a:buSzPts val="2400"/>
              <a:buNone/>
            </a:pPr>
            <a:r>
              <a:rPr lang="en-US" sz="2000" dirty="0">
                <a:latin typeface="Times New Roman"/>
                <a:cs typeface="Times New Roman"/>
                <a:sym typeface="Times New Roman"/>
              </a:rPr>
              <a:t>		4. Service Discovery</a:t>
            </a:r>
          </a:p>
          <a:p>
            <a:pPr marL="0" indent="0" algn="just">
              <a:spcBef>
                <a:spcPts val="0"/>
              </a:spcBef>
              <a:buSzPts val="2400"/>
              <a:buNone/>
            </a:pPr>
            <a:endParaRPr lang="en-US" sz="2000" dirty="0">
              <a:latin typeface="Times New Roman"/>
              <a:cs typeface="Times New Roman"/>
              <a:sym typeface="Times New Roman"/>
            </a:endParaRPr>
          </a:p>
          <a:p>
            <a:pPr marL="0" indent="0" algn="just">
              <a:spcBef>
                <a:spcPts val="0"/>
              </a:spcBef>
              <a:buSzPts val="2400"/>
              <a:buNone/>
            </a:pPr>
            <a:endParaRPr lang="en-US" sz="2000" i="0" u="sng" dirty="0">
              <a:solidFill>
                <a:schemeClr val="dk1"/>
              </a:solidFill>
              <a:latin typeface="Times New Roman"/>
              <a:ea typeface="Times New Roman"/>
              <a:cs typeface="Times New Roman"/>
              <a:sym typeface="Times New Roman"/>
            </a:endParaRPr>
          </a:p>
          <a:p>
            <a:pPr marL="0" indent="0" algn="just">
              <a:spcBef>
                <a:spcPts val="0"/>
              </a:spcBef>
              <a:buSzPts val="2400"/>
              <a:buNone/>
            </a:pPr>
            <a:endParaRPr lang="en-US" sz="2000" u="sng" dirty="0">
              <a:latin typeface="Times New Roman"/>
              <a:cs typeface="Times New Roman"/>
              <a:sym typeface="Times New Roman"/>
            </a:endParaRPr>
          </a:p>
          <a:p>
            <a:pPr marL="0" indent="0" algn="just">
              <a:spcBef>
                <a:spcPts val="0"/>
              </a:spcBef>
              <a:buSzPts val="2400"/>
              <a:buNone/>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0" marR="0" lvl="0" indent="0" algn="just" rtl="0">
              <a:lnSpc>
                <a:spcPct val="100000"/>
              </a:lnSpc>
              <a:spcBef>
                <a:spcPts val="0"/>
              </a:spcBef>
              <a:spcAft>
                <a:spcPts val="0"/>
              </a:spcAft>
              <a:buClr>
                <a:schemeClr val="dk1"/>
              </a:buClr>
              <a:buSzPts val="2400"/>
              <a:buNone/>
            </a:pPr>
            <a:endParaRPr lang="en-US" sz="2000"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lang="en-US" sz="2400" b="1"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lang="en-US" sz="2400" b="1"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sz="2000" dirty="0">
              <a:latin typeface="Times New Roman" pitchFamily="18" charset="0"/>
              <a:cs typeface="Times New Roman" pitchFamily="18" charset="0"/>
            </a:endParaRPr>
          </a:p>
          <a:p>
            <a:pPr indent="-457200" algn="just">
              <a:spcBef>
                <a:spcPts val="1000"/>
              </a:spcBef>
              <a:buSzPts val="2400"/>
              <a:buNone/>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400"/>
              <a:buFont typeface="Arial"/>
              <a:buNone/>
            </a:pPr>
            <a:endParaRPr dirty="0"/>
          </a:p>
          <a:p>
            <a:pPr marL="342900" marR="0" lvl="0" indent="-215900" algn="l" rtl="0">
              <a:spcBef>
                <a:spcPts val="1400"/>
              </a:spcBef>
              <a:spcAft>
                <a:spcPts val="0"/>
              </a:spcAft>
              <a:buClr>
                <a:schemeClr val="dk1"/>
              </a:buClr>
              <a:buSzPts val="2000"/>
              <a:buFont typeface="Arial"/>
              <a:buNone/>
            </a:pPr>
            <a:endParaRPr sz="2000" b="0" i="0" u="none"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4518823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5"/>
          <p:cNvSpPr txBox="1">
            <a:spLocks noGrp="1"/>
          </p:cNvSpPr>
          <p:nvPr>
            <p:ph type="title"/>
          </p:nvPr>
        </p:nvSpPr>
        <p:spPr>
          <a:xfrm>
            <a:off x="381000" y="152400"/>
            <a:ext cx="7086600" cy="685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Technical Architecture (contd..)</a:t>
            </a:r>
            <a:endParaRPr/>
          </a:p>
        </p:txBody>
      </p:sp>
      <p:sp>
        <p:nvSpPr>
          <p:cNvPr id="362" name="Google Shape;362;p55"/>
          <p:cNvSpPr txBox="1">
            <a:spLocks noGrp="1"/>
          </p:cNvSpPr>
          <p:nvPr>
            <p:ph type="body" idx="1"/>
          </p:nvPr>
        </p:nvSpPr>
        <p:spPr>
          <a:xfrm>
            <a:off x="457200" y="1066800"/>
            <a:ext cx="7924800" cy="5410200"/>
          </a:xfrm>
          <a:prstGeom prst="rect">
            <a:avLst/>
          </a:prstGeom>
          <a:noFill/>
          <a:ln>
            <a:noFill/>
          </a:ln>
        </p:spPr>
        <p:txBody>
          <a:bodyPr spcFirstLastPara="1" wrap="square" lIns="91425" tIns="45700" rIns="91425" bIns="45700" anchor="t" anchorCtr="0">
            <a:noAutofit/>
          </a:bodyPr>
          <a:lstStyle/>
          <a:p>
            <a:pPr marL="0" indent="0" algn="just">
              <a:spcBef>
                <a:spcPts val="0"/>
              </a:spcBef>
              <a:buSzPts val="2400"/>
              <a:buNone/>
            </a:pPr>
            <a:r>
              <a:rPr lang="en-US" sz="2400" b="1" i="0" u="none" dirty="0">
                <a:solidFill>
                  <a:schemeClr val="dk1"/>
                </a:solidFill>
                <a:latin typeface="Times New Roman"/>
                <a:ea typeface="Times New Roman"/>
                <a:cs typeface="Times New Roman"/>
                <a:sym typeface="Times New Roman"/>
              </a:rPr>
              <a:t>Integration Layer</a:t>
            </a:r>
          </a:p>
          <a:p>
            <a:pPr marL="0" indent="0" algn="just">
              <a:spcBef>
                <a:spcPts val="0"/>
              </a:spcBef>
              <a:buSzPts val="2400"/>
              <a:buNone/>
            </a:pPr>
            <a:r>
              <a:rPr lang="en-US" sz="2000" b="1" i="0" u="sng" dirty="0">
                <a:solidFill>
                  <a:schemeClr val="dk1"/>
                </a:solidFill>
                <a:latin typeface="Times New Roman"/>
                <a:ea typeface="Times New Roman"/>
                <a:cs typeface="Times New Roman"/>
                <a:sym typeface="Times New Roman"/>
              </a:rPr>
              <a:t>Evolution of Integration Layer Technologies</a:t>
            </a:r>
            <a:endParaRPr lang="en-US" sz="2000" dirty="0">
              <a:latin typeface="Times New Roman"/>
              <a:ea typeface="Times New Roman"/>
              <a:cs typeface="Times New Roman"/>
              <a:sym typeface="Times New Roman"/>
            </a:endParaRPr>
          </a:p>
          <a:p>
            <a:pPr marL="0" indent="0" algn="just">
              <a:spcBef>
                <a:spcPts val="0"/>
              </a:spcBef>
              <a:buSzPts val="2400"/>
              <a:buNone/>
            </a:pPr>
            <a:endParaRPr lang="en-US" sz="2000" dirty="0">
              <a:latin typeface="Times New Roman"/>
              <a:ea typeface="Times New Roman"/>
              <a:cs typeface="Times New Roman"/>
              <a:sym typeface="Times New Roman"/>
            </a:endParaRPr>
          </a:p>
          <a:p>
            <a:pPr marL="0" indent="0" algn="just">
              <a:spcBef>
                <a:spcPts val="0"/>
              </a:spcBef>
              <a:buSzPts val="2400"/>
              <a:buNone/>
            </a:pPr>
            <a:r>
              <a:rPr lang="en-US" sz="2000" b="1" i="0" dirty="0">
                <a:solidFill>
                  <a:schemeClr val="dk1"/>
                </a:solidFill>
                <a:latin typeface="Times New Roman"/>
                <a:ea typeface="Times New Roman"/>
                <a:cs typeface="Times New Roman"/>
                <a:sym typeface="Times New Roman"/>
              </a:rPr>
              <a:t>4. </a:t>
            </a:r>
            <a:r>
              <a:rPr lang="en-US" sz="2000" b="1" i="0" u="sng" dirty="0">
                <a:solidFill>
                  <a:schemeClr val="dk1"/>
                </a:solidFill>
                <a:latin typeface="Times New Roman"/>
                <a:ea typeface="Times New Roman"/>
                <a:cs typeface="Times New Roman"/>
                <a:sym typeface="Times New Roman"/>
              </a:rPr>
              <a:t>Enterprise service bus – service oriented architecture</a:t>
            </a:r>
          </a:p>
          <a:p>
            <a:pPr marL="342900" algn="just">
              <a:spcBef>
                <a:spcPts val="0"/>
              </a:spcBef>
              <a:buSzPts val="2400"/>
            </a:pPr>
            <a:r>
              <a:rPr lang="en-US" sz="2000" dirty="0">
                <a:latin typeface="Times New Roman"/>
                <a:ea typeface="Times New Roman"/>
                <a:cs typeface="Times New Roman"/>
                <a:sym typeface="Times New Roman"/>
              </a:rPr>
              <a:t>SOA deals with services as components from which more complex services or applications can be composed</a:t>
            </a:r>
          </a:p>
          <a:p>
            <a:pPr marL="342900" algn="just">
              <a:spcBef>
                <a:spcPts val="0"/>
              </a:spcBef>
              <a:buSzPts val="2400"/>
            </a:pPr>
            <a:r>
              <a:rPr lang="en-US" sz="2000" i="0" dirty="0">
                <a:solidFill>
                  <a:schemeClr val="dk1"/>
                </a:solidFill>
                <a:latin typeface="Times New Roman"/>
                <a:ea typeface="Times New Roman"/>
                <a:cs typeface="Times New Roman"/>
                <a:sym typeface="Times New Roman"/>
              </a:rPr>
              <a:t>Enterprise Service Bus</a:t>
            </a:r>
            <a:r>
              <a:rPr lang="en-US" sz="2000" dirty="0">
                <a:latin typeface="Times New Roman"/>
                <a:ea typeface="Times New Roman"/>
                <a:cs typeface="Times New Roman"/>
                <a:sym typeface="Times New Roman"/>
              </a:rPr>
              <a:t> (ESB) – provides a way for service-oriented integration through which services can be exposed and consumed</a:t>
            </a:r>
          </a:p>
          <a:p>
            <a:pPr marL="342900" algn="just">
              <a:spcBef>
                <a:spcPts val="0"/>
              </a:spcBef>
              <a:buSzPts val="2400"/>
            </a:pPr>
            <a:endParaRPr lang="en-US" sz="2000" i="0" dirty="0">
              <a:solidFill>
                <a:schemeClr val="dk1"/>
              </a:solidFill>
              <a:latin typeface="Times New Roman"/>
              <a:ea typeface="Times New Roman"/>
              <a:cs typeface="Times New Roman"/>
              <a:sym typeface="Times New Roman"/>
            </a:endParaRPr>
          </a:p>
          <a:p>
            <a:pPr marL="0" indent="0" algn="just">
              <a:spcBef>
                <a:spcPts val="0"/>
              </a:spcBef>
              <a:buSzPts val="2400"/>
              <a:buNone/>
            </a:pPr>
            <a:endParaRPr lang="en-US" sz="2400" b="1" i="0" u="none" dirty="0">
              <a:solidFill>
                <a:schemeClr val="dk1"/>
              </a:solidFill>
              <a:latin typeface="Times New Roman"/>
              <a:ea typeface="Times New Roman"/>
              <a:cs typeface="Times New Roman"/>
              <a:sym typeface="Times New Roman"/>
            </a:endParaRPr>
          </a:p>
          <a:p>
            <a:pPr marL="0" indent="0" algn="just">
              <a:spcBef>
                <a:spcPts val="0"/>
              </a:spcBef>
              <a:buSzPts val="2400"/>
              <a:buNone/>
            </a:pPr>
            <a:endParaRPr lang="en-US" sz="2400" b="1" i="0" u="sng" dirty="0">
              <a:solidFill>
                <a:schemeClr val="dk1"/>
              </a:solidFill>
              <a:latin typeface="Times New Roman"/>
              <a:ea typeface="Times New Roman"/>
              <a:cs typeface="Times New Roman"/>
              <a:sym typeface="Times New Roman"/>
            </a:endParaRPr>
          </a:p>
          <a:p>
            <a:pPr marL="0" indent="0" algn="just">
              <a:spcBef>
                <a:spcPts val="0"/>
              </a:spcBef>
              <a:buSzPts val="2400"/>
              <a:buNone/>
            </a:pPr>
            <a:endParaRPr lang="en-US" sz="2000" u="sng" dirty="0">
              <a:latin typeface="Times New Roman"/>
              <a:cs typeface="Times New Roman"/>
              <a:sym typeface="Times New Roman"/>
            </a:endParaRPr>
          </a:p>
          <a:p>
            <a:pPr marL="0" indent="0" algn="just">
              <a:spcBef>
                <a:spcPts val="0"/>
              </a:spcBef>
              <a:buSzPts val="2400"/>
              <a:buNone/>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0" indent="0" algn="just">
              <a:spcBef>
                <a:spcPts val="0"/>
              </a:spcBef>
              <a:buSzPts val="2400"/>
              <a:buNone/>
            </a:pPr>
            <a:r>
              <a:rPr lang="en-US" sz="2000" dirty="0">
                <a:latin typeface="Times New Roman"/>
                <a:cs typeface="Times New Roman"/>
                <a:sym typeface="Times New Roman"/>
              </a:rPr>
              <a:t>                 </a:t>
            </a:r>
          </a:p>
          <a:p>
            <a:pPr marL="0" marR="0" lvl="0" indent="0" algn="just" rtl="0">
              <a:lnSpc>
                <a:spcPct val="100000"/>
              </a:lnSpc>
              <a:spcBef>
                <a:spcPts val="0"/>
              </a:spcBef>
              <a:spcAft>
                <a:spcPts val="0"/>
              </a:spcAft>
              <a:buClr>
                <a:schemeClr val="dk1"/>
              </a:buClr>
              <a:buSzPts val="2400"/>
              <a:buNone/>
            </a:pPr>
            <a:endParaRPr lang="en-US" sz="2000"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lang="en-US" sz="2400" b="1"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lang="en-US" sz="2400" b="1"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sz="2000" dirty="0">
              <a:latin typeface="Times New Roman" pitchFamily="18" charset="0"/>
              <a:cs typeface="Times New Roman" pitchFamily="18" charset="0"/>
            </a:endParaRPr>
          </a:p>
          <a:p>
            <a:pPr indent="-457200" algn="just">
              <a:spcBef>
                <a:spcPts val="1000"/>
              </a:spcBef>
              <a:buSzPts val="2400"/>
              <a:buNone/>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400"/>
              <a:buFont typeface="Arial"/>
              <a:buNone/>
            </a:pPr>
            <a:endParaRPr dirty="0"/>
          </a:p>
          <a:p>
            <a:pPr marL="342900" marR="0" lvl="0" indent="-215900" algn="l" rtl="0">
              <a:spcBef>
                <a:spcPts val="1400"/>
              </a:spcBef>
              <a:spcAft>
                <a:spcPts val="0"/>
              </a:spcAft>
              <a:buClr>
                <a:schemeClr val="dk1"/>
              </a:buClr>
              <a:buSzPts val="2000"/>
              <a:buFont typeface="Arial"/>
              <a:buNone/>
            </a:pPr>
            <a:endParaRPr sz="2000" b="0" i="0" u="none" dirty="0">
              <a:solidFill>
                <a:schemeClr val="dk1"/>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F6869244-19F8-641D-210E-B4EB84D45E22}"/>
              </a:ext>
            </a:extLst>
          </p:cNvPr>
          <p:cNvPicPr>
            <a:picLocks noChangeAspect="1"/>
          </p:cNvPicPr>
          <p:nvPr/>
        </p:nvPicPr>
        <p:blipFill>
          <a:blip r:embed="rId3"/>
          <a:stretch>
            <a:fillRect/>
          </a:stretch>
        </p:blipFill>
        <p:spPr>
          <a:xfrm>
            <a:off x="1727200" y="3771900"/>
            <a:ext cx="4563533" cy="2601912"/>
          </a:xfrm>
          <a:prstGeom prst="rect">
            <a:avLst/>
          </a:prstGeom>
        </p:spPr>
      </p:pic>
    </p:spTree>
    <p:extLst>
      <p:ext uri="{BB962C8B-B14F-4D97-AF65-F5344CB8AC3E}">
        <p14:creationId xmlns:p14="http://schemas.microsoft.com/office/powerpoint/2010/main" val="16498940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5"/>
          <p:cNvSpPr txBox="1">
            <a:spLocks noGrp="1"/>
          </p:cNvSpPr>
          <p:nvPr>
            <p:ph type="title"/>
          </p:nvPr>
        </p:nvSpPr>
        <p:spPr>
          <a:xfrm>
            <a:off x="381000" y="152400"/>
            <a:ext cx="7086600" cy="685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Technical Architecture (contd..)</a:t>
            </a:r>
            <a:endParaRPr/>
          </a:p>
        </p:txBody>
      </p:sp>
      <p:sp>
        <p:nvSpPr>
          <p:cNvPr id="362" name="Google Shape;362;p55"/>
          <p:cNvSpPr txBox="1">
            <a:spLocks noGrp="1"/>
          </p:cNvSpPr>
          <p:nvPr>
            <p:ph type="body" idx="1"/>
          </p:nvPr>
        </p:nvSpPr>
        <p:spPr>
          <a:xfrm>
            <a:off x="457200" y="1066800"/>
            <a:ext cx="7924800" cy="5410200"/>
          </a:xfrm>
          <a:prstGeom prst="rect">
            <a:avLst/>
          </a:prstGeom>
          <a:noFill/>
          <a:ln>
            <a:noFill/>
          </a:ln>
        </p:spPr>
        <p:txBody>
          <a:bodyPr spcFirstLastPara="1" wrap="square" lIns="91425" tIns="45700" rIns="91425" bIns="45700" anchor="t" anchorCtr="0">
            <a:noAutofit/>
          </a:bodyPr>
          <a:lstStyle/>
          <a:p>
            <a:pPr marL="0" indent="0" algn="just">
              <a:spcBef>
                <a:spcPts val="0"/>
              </a:spcBef>
              <a:buSzPts val="2400"/>
              <a:buNone/>
            </a:pPr>
            <a:r>
              <a:rPr lang="en-US" sz="2400" b="1" i="0" u="none" dirty="0">
                <a:solidFill>
                  <a:schemeClr val="dk1"/>
                </a:solidFill>
                <a:latin typeface="Times New Roman"/>
                <a:ea typeface="Times New Roman"/>
                <a:cs typeface="Times New Roman"/>
                <a:sym typeface="Times New Roman"/>
              </a:rPr>
              <a:t>Integration Layer</a:t>
            </a:r>
          </a:p>
          <a:p>
            <a:pPr marL="0" indent="0" algn="just">
              <a:spcBef>
                <a:spcPts val="0"/>
              </a:spcBef>
              <a:buSzPts val="2400"/>
              <a:buNone/>
            </a:pPr>
            <a:r>
              <a:rPr lang="en-US" sz="2000" b="1" i="0" u="sng" dirty="0">
                <a:solidFill>
                  <a:schemeClr val="dk1"/>
                </a:solidFill>
                <a:latin typeface="Times New Roman"/>
                <a:ea typeface="Times New Roman"/>
                <a:cs typeface="Times New Roman"/>
                <a:sym typeface="Times New Roman"/>
              </a:rPr>
              <a:t>Design Aspects of Integration Layer</a:t>
            </a:r>
          </a:p>
          <a:p>
            <a:pPr indent="-457200" algn="just">
              <a:spcBef>
                <a:spcPts val="0"/>
              </a:spcBef>
              <a:buSzPts val="2400"/>
              <a:buAutoNum type="arabicPeriod"/>
            </a:pPr>
            <a:r>
              <a:rPr lang="en-US" sz="2000" dirty="0">
                <a:latin typeface="Times New Roman"/>
                <a:ea typeface="Times New Roman"/>
                <a:cs typeface="Times New Roman"/>
                <a:sym typeface="Times New Roman"/>
              </a:rPr>
              <a:t>Communication Triggers </a:t>
            </a:r>
          </a:p>
          <a:p>
            <a:pPr marL="0" indent="0" algn="just">
              <a:spcBef>
                <a:spcPts val="0"/>
              </a:spcBef>
              <a:buSzPts val="2400"/>
              <a:buNone/>
            </a:pPr>
            <a:r>
              <a:rPr lang="en-US" sz="2000" dirty="0">
                <a:latin typeface="Times New Roman"/>
                <a:ea typeface="Times New Roman"/>
                <a:cs typeface="Times New Roman"/>
                <a:sym typeface="Times New Roman"/>
              </a:rPr>
              <a:t>	- Communication between enterprise application and external </a:t>
            </a:r>
          </a:p>
          <a:p>
            <a:pPr marL="0" indent="0" algn="just">
              <a:spcBef>
                <a:spcPts val="0"/>
              </a:spcBef>
              <a:buSzPts val="2400"/>
              <a:buNone/>
            </a:pPr>
            <a:r>
              <a:rPr lang="en-US" sz="2000" dirty="0">
                <a:latin typeface="Times New Roman"/>
                <a:ea typeface="Times New Roman"/>
                <a:cs typeface="Times New Roman"/>
                <a:sym typeface="Times New Roman"/>
              </a:rPr>
              <a:t>	   system is done be external triggers.  Triggers can be time or </a:t>
            </a:r>
          </a:p>
          <a:p>
            <a:pPr marL="0" indent="0" algn="just">
              <a:spcBef>
                <a:spcPts val="0"/>
              </a:spcBef>
              <a:buSzPts val="2400"/>
              <a:buNone/>
            </a:pPr>
            <a:r>
              <a:rPr lang="en-US" sz="2000" dirty="0">
                <a:latin typeface="Times New Roman"/>
                <a:ea typeface="Times New Roman"/>
                <a:cs typeface="Times New Roman"/>
                <a:sym typeface="Times New Roman"/>
              </a:rPr>
              <a:t>                  event based triggers</a:t>
            </a:r>
          </a:p>
          <a:p>
            <a:pPr marL="0" indent="0" algn="just">
              <a:spcBef>
                <a:spcPts val="0"/>
              </a:spcBef>
              <a:buSzPts val="2400"/>
              <a:buNone/>
            </a:pPr>
            <a:r>
              <a:rPr lang="en-US" sz="2000" i="0" dirty="0">
                <a:solidFill>
                  <a:schemeClr val="dk1"/>
                </a:solidFill>
                <a:latin typeface="Times New Roman"/>
                <a:ea typeface="Times New Roman"/>
                <a:cs typeface="Times New Roman"/>
                <a:sym typeface="Times New Roman"/>
              </a:rPr>
              <a:t>2. Communication methods</a:t>
            </a:r>
          </a:p>
          <a:p>
            <a:pPr marL="0" indent="0" algn="just">
              <a:spcBef>
                <a:spcPts val="0"/>
              </a:spcBef>
              <a:buSzPts val="2400"/>
              <a:buNone/>
            </a:pPr>
            <a:r>
              <a:rPr lang="en-US" sz="2000" dirty="0">
                <a:latin typeface="Times New Roman"/>
                <a:ea typeface="Times New Roman"/>
                <a:cs typeface="Times New Roman"/>
                <a:sym typeface="Times New Roman"/>
              </a:rPr>
              <a:t>            2 types,</a:t>
            </a:r>
          </a:p>
          <a:p>
            <a:pPr marL="0" indent="0" algn="just">
              <a:spcBef>
                <a:spcPts val="0"/>
              </a:spcBef>
              <a:buSzPts val="2400"/>
              <a:buNone/>
            </a:pPr>
            <a:r>
              <a:rPr lang="en-US" sz="2000" dirty="0">
                <a:latin typeface="Times New Roman"/>
                <a:ea typeface="Times New Roman"/>
                <a:cs typeface="Times New Roman"/>
                <a:sym typeface="Times New Roman"/>
              </a:rPr>
              <a:t>	1. Synchronous - Immediate response for a request</a:t>
            </a:r>
          </a:p>
          <a:p>
            <a:pPr marL="0" indent="0" algn="just">
              <a:spcBef>
                <a:spcPts val="0"/>
              </a:spcBef>
              <a:buSzPts val="2400"/>
              <a:buNone/>
            </a:pPr>
            <a:r>
              <a:rPr lang="en-US" sz="2000" dirty="0">
                <a:latin typeface="Times New Roman"/>
                <a:ea typeface="Times New Roman"/>
                <a:cs typeface="Times New Roman"/>
                <a:sym typeface="Times New Roman"/>
              </a:rPr>
              <a:t>	2. Asynchronous - Does not require immediate response. User is</a:t>
            </a:r>
          </a:p>
          <a:p>
            <a:pPr marL="0" indent="0" algn="just">
              <a:spcBef>
                <a:spcPts val="0"/>
              </a:spcBef>
              <a:buSzPts val="2400"/>
              <a:buNone/>
            </a:pPr>
            <a:r>
              <a:rPr lang="en-US" sz="2000" dirty="0">
                <a:latin typeface="Times New Roman"/>
                <a:ea typeface="Times New Roman"/>
                <a:cs typeface="Times New Roman"/>
                <a:sym typeface="Times New Roman"/>
              </a:rPr>
              <a:t>			   notified when response is received</a:t>
            </a:r>
          </a:p>
          <a:p>
            <a:pPr marL="0" indent="0" algn="just">
              <a:spcBef>
                <a:spcPts val="0"/>
              </a:spcBef>
              <a:buSzPts val="2400"/>
              <a:buNone/>
            </a:pPr>
            <a:endParaRPr lang="en-US" sz="2000" i="0" dirty="0">
              <a:solidFill>
                <a:schemeClr val="dk1"/>
              </a:solidFill>
              <a:latin typeface="Times New Roman"/>
              <a:ea typeface="Times New Roman"/>
              <a:cs typeface="Times New Roman"/>
              <a:sym typeface="Times New Roman"/>
            </a:endParaRPr>
          </a:p>
          <a:p>
            <a:pPr marL="0" indent="0" algn="just">
              <a:spcBef>
                <a:spcPts val="0"/>
              </a:spcBef>
              <a:buSzPts val="2400"/>
              <a:buNone/>
            </a:pPr>
            <a:endParaRPr lang="en-US" sz="2000" i="0" dirty="0">
              <a:solidFill>
                <a:schemeClr val="dk1"/>
              </a:solidFill>
              <a:latin typeface="Times New Roman"/>
              <a:ea typeface="Times New Roman"/>
              <a:cs typeface="Times New Roman"/>
              <a:sym typeface="Times New Roman"/>
            </a:endParaRPr>
          </a:p>
          <a:p>
            <a:pPr marL="0" indent="0" algn="just">
              <a:spcBef>
                <a:spcPts val="0"/>
              </a:spcBef>
              <a:buSzPts val="2400"/>
              <a:buNone/>
            </a:pPr>
            <a:endParaRPr lang="en-US" sz="2400" b="1" i="0" u="none" dirty="0">
              <a:solidFill>
                <a:schemeClr val="dk1"/>
              </a:solidFill>
              <a:latin typeface="Times New Roman"/>
              <a:ea typeface="Times New Roman"/>
              <a:cs typeface="Times New Roman"/>
              <a:sym typeface="Times New Roman"/>
            </a:endParaRPr>
          </a:p>
          <a:p>
            <a:pPr marL="0" indent="0" algn="just">
              <a:spcBef>
                <a:spcPts val="0"/>
              </a:spcBef>
              <a:buSzPts val="2400"/>
              <a:buNone/>
            </a:pPr>
            <a:endParaRPr lang="en-US" sz="2400" b="1" i="0" u="sng" dirty="0">
              <a:solidFill>
                <a:schemeClr val="dk1"/>
              </a:solidFill>
              <a:latin typeface="Times New Roman"/>
              <a:ea typeface="Times New Roman"/>
              <a:cs typeface="Times New Roman"/>
              <a:sym typeface="Times New Roman"/>
            </a:endParaRPr>
          </a:p>
          <a:p>
            <a:pPr marL="0" indent="0" algn="just">
              <a:spcBef>
                <a:spcPts val="0"/>
              </a:spcBef>
              <a:buSzPts val="2400"/>
              <a:buNone/>
            </a:pPr>
            <a:endParaRPr lang="en-US" sz="2000" u="sng" dirty="0">
              <a:latin typeface="Times New Roman"/>
              <a:cs typeface="Times New Roman"/>
              <a:sym typeface="Times New Roman"/>
            </a:endParaRPr>
          </a:p>
          <a:p>
            <a:pPr marL="0" indent="0" algn="just">
              <a:spcBef>
                <a:spcPts val="0"/>
              </a:spcBef>
              <a:buSzPts val="2400"/>
              <a:buNone/>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0" marR="0" lvl="0" indent="0" algn="just" rtl="0">
              <a:lnSpc>
                <a:spcPct val="100000"/>
              </a:lnSpc>
              <a:spcBef>
                <a:spcPts val="0"/>
              </a:spcBef>
              <a:spcAft>
                <a:spcPts val="0"/>
              </a:spcAft>
              <a:buClr>
                <a:schemeClr val="dk1"/>
              </a:buClr>
              <a:buSzPts val="2400"/>
              <a:buNone/>
            </a:pPr>
            <a:endParaRPr lang="en-US" sz="2000"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lang="en-US" sz="2400" b="1"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lang="en-US" sz="2400" b="1"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sz="2000" dirty="0">
              <a:latin typeface="Times New Roman" pitchFamily="18" charset="0"/>
              <a:cs typeface="Times New Roman" pitchFamily="18" charset="0"/>
            </a:endParaRPr>
          </a:p>
          <a:p>
            <a:pPr indent="-457200" algn="just">
              <a:spcBef>
                <a:spcPts val="1000"/>
              </a:spcBef>
              <a:buSzPts val="2400"/>
              <a:buNone/>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400"/>
              <a:buFont typeface="Arial"/>
              <a:buNone/>
            </a:pPr>
            <a:endParaRPr dirty="0"/>
          </a:p>
          <a:p>
            <a:pPr marL="342900" marR="0" lvl="0" indent="-215900" algn="l" rtl="0">
              <a:spcBef>
                <a:spcPts val="1400"/>
              </a:spcBef>
              <a:spcAft>
                <a:spcPts val="0"/>
              </a:spcAft>
              <a:buClr>
                <a:schemeClr val="dk1"/>
              </a:buClr>
              <a:buSzPts val="2000"/>
              <a:buFont typeface="Arial"/>
              <a:buNone/>
            </a:pPr>
            <a:endParaRPr sz="2000" b="0" i="0" u="none"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1193106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5"/>
          <p:cNvSpPr txBox="1">
            <a:spLocks noGrp="1"/>
          </p:cNvSpPr>
          <p:nvPr>
            <p:ph type="title"/>
          </p:nvPr>
        </p:nvSpPr>
        <p:spPr>
          <a:xfrm>
            <a:off x="381000" y="152400"/>
            <a:ext cx="7086600" cy="685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Technical Architecture (contd..)</a:t>
            </a:r>
            <a:endParaRPr/>
          </a:p>
        </p:txBody>
      </p:sp>
      <p:sp>
        <p:nvSpPr>
          <p:cNvPr id="362" name="Google Shape;362;p55"/>
          <p:cNvSpPr txBox="1">
            <a:spLocks noGrp="1"/>
          </p:cNvSpPr>
          <p:nvPr>
            <p:ph type="body" idx="1"/>
          </p:nvPr>
        </p:nvSpPr>
        <p:spPr>
          <a:xfrm>
            <a:off x="457200" y="1066800"/>
            <a:ext cx="7924800" cy="5410200"/>
          </a:xfrm>
          <a:prstGeom prst="rect">
            <a:avLst/>
          </a:prstGeom>
          <a:noFill/>
          <a:ln>
            <a:noFill/>
          </a:ln>
        </p:spPr>
        <p:txBody>
          <a:bodyPr spcFirstLastPara="1" wrap="square" lIns="91425" tIns="45700" rIns="91425" bIns="45700" anchor="t" anchorCtr="0">
            <a:noAutofit/>
          </a:bodyPr>
          <a:lstStyle/>
          <a:p>
            <a:pPr marL="0" indent="0" algn="just">
              <a:spcBef>
                <a:spcPts val="0"/>
              </a:spcBef>
              <a:buSzPts val="2400"/>
              <a:buNone/>
            </a:pPr>
            <a:r>
              <a:rPr lang="en-US" sz="2400" b="1" i="0" u="none" dirty="0">
                <a:solidFill>
                  <a:schemeClr val="dk1"/>
                </a:solidFill>
                <a:latin typeface="Times New Roman"/>
                <a:ea typeface="Times New Roman"/>
                <a:cs typeface="Times New Roman"/>
                <a:sym typeface="Times New Roman"/>
              </a:rPr>
              <a:t>Integration Layer</a:t>
            </a:r>
          </a:p>
          <a:p>
            <a:pPr marL="0" indent="0" algn="just">
              <a:spcBef>
                <a:spcPts val="0"/>
              </a:spcBef>
              <a:buSzPts val="2400"/>
              <a:buNone/>
            </a:pPr>
            <a:r>
              <a:rPr lang="en-US" sz="2000" b="1" i="0" u="sng" dirty="0">
                <a:solidFill>
                  <a:schemeClr val="dk1"/>
                </a:solidFill>
                <a:latin typeface="Times New Roman"/>
                <a:ea typeface="Times New Roman"/>
                <a:cs typeface="Times New Roman"/>
                <a:sym typeface="Times New Roman"/>
              </a:rPr>
              <a:t>Design Aspects of Integration Layer</a:t>
            </a:r>
          </a:p>
          <a:p>
            <a:pPr marL="0" indent="0" algn="just">
              <a:spcBef>
                <a:spcPts val="0"/>
              </a:spcBef>
              <a:buSzPts val="2400"/>
              <a:buNone/>
            </a:pPr>
            <a:r>
              <a:rPr lang="en-US" sz="2000" i="0" dirty="0">
                <a:solidFill>
                  <a:schemeClr val="dk1"/>
                </a:solidFill>
                <a:latin typeface="Times New Roman"/>
                <a:ea typeface="Times New Roman"/>
                <a:cs typeface="Times New Roman"/>
                <a:sym typeface="Times New Roman"/>
              </a:rPr>
              <a:t>Synchronous vs Asynchronous Communication</a:t>
            </a:r>
          </a:p>
          <a:p>
            <a:pPr marL="0" indent="0" algn="just">
              <a:spcBef>
                <a:spcPts val="0"/>
              </a:spcBef>
              <a:buSzPts val="2400"/>
              <a:buNone/>
            </a:pPr>
            <a:endParaRPr lang="en-US" sz="2000" i="0" dirty="0">
              <a:solidFill>
                <a:schemeClr val="dk1"/>
              </a:solidFill>
              <a:latin typeface="Times New Roman"/>
              <a:ea typeface="Times New Roman"/>
              <a:cs typeface="Times New Roman"/>
              <a:sym typeface="Times New Roman"/>
            </a:endParaRPr>
          </a:p>
          <a:p>
            <a:pPr marL="0" indent="0" algn="just">
              <a:spcBef>
                <a:spcPts val="0"/>
              </a:spcBef>
              <a:buSzPts val="2400"/>
              <a:buNone/>
            </a:pPr>
            <a:endParaRPr lang="en-US" sz="2000" i="0" dirty="0">
              <a:solidFill>
                <a:schemeClr val="dk1"/>
              </a:solidFill>
              <a:latin typeface="Times New Roman"/>
              <a:ea typeface="Times New Roman"/>
              <a:cs typeface="Times New Roman"/>
              <a:sym typeface="Times New Roman"/>
            </a:endParaRPr>
          </a:p>
          <a:p>
            <a:pPr marL="0" indent="0" algn="just">
              <a:spcBef>
                <a:spcPts val="0"/>
              </a:spcBef>
              <a:buSzPts val="2400"/>
              <a:buNone/>
            </a:pPr>
            <a:endParaRPr lang="en-US" sz="2400" b="1" i="0" u="none" dirty="0">
              <a:solidFill>
                <a:schemeClr val="dk1"/>
              </a:solidFill>
              <a:latin typeface="Times New Roman"/>
              <a:ea typeface="Times New Roman"/>
              <a:cs typeface="Times New Roman"/>
              <a:sym typeface="Times New Roman"/>
            </a:endParaRPr>
          </a:p>
          <a:p>
            <a:pPr marL="0" indent="0" algn="just">
              <a:spcBef>
                <a:spcPts val="0"/>
              </a:spcBef>
              <a:buSzPts val="2400"/>
              <a:buNone/>
            </a:pPr>
            <a:endParaRPr lang="en-US" sz="2400" b="1" i="0" u="sng" dirty="0">
              <a:solidFill>
                <a:schemeClr val="dk1"/>
              </a:solidFill>
              <a:latin typeface="Times New Roman"/>
              <a:ea typeface="Times New Roman"/>
              <a:cs typeface="Times New Roman"/>
              <a:sym typeface="Times New Roman"/>
            </a:endParaRPr>
          </a:p>
          <a:p>
            <a:pPr marL="0" indent="0" algn="just">
              <a:spcBef>
                <a:spcPts val="0"/>
              </a:spcBef>
              <a:buSzPts val="2400"/>
              <a:buNone/>
            </a:pPr>
            <a:endParaRPr lang="en-US" sz="2000" u="sng" dirty="0">
              <a:latin typeface="Times New Roman"/>
              <a:cs typeface="Times New Roman"/>
              <a:sym typeface="Times New Roman"/>
            </a:endParaRPr>
          </a:p>
          <a:p>
            <a:pPr marL="0" indent="0" algn="just">
              <a:spcBef>
                <a:spcPts val="0"/>
              </a:spcBef>
              <a:buSzPts val="2400"/>
              <a:buNone/>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0" marR="0" lvl="0" indent="0" algn="just" rtl="0">
              <a:lnSpc>
                <a:spcPct val="100000"/>
              </a:lnSpc>
              <a:spcBef>
                <a:spcPts val="0"/>
              </a:spcBef>
              <a:spcAft>
                <a:spcPts val="0"/>
              </a:spcAft>
              <a:buClr>
                <a:schemeClr val="dk1"/>
              </a:buClr>
              <a:buSzPts val="2400"/>
              <a:buNone/>
            </a:pPr>
            <a:endParaRPr lang="en-US" sz="2000"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lang="en-US" sz="2400" b="1"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lang="en-US" sz="2400" b="1"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sz="2000" dirty="0">
              <a:latin typeface="Times New Roman" pitchFamily="18" charset="0"/>
              <a:cs typeface="Times New Roman" pitchFamily="18" charset="0"/>
            </a:endParaRPr>
          </a:p>
          <a:p>
            <a:pPr indent="-457200" algn="just">
              <a:spcBef>
                <a:spcPts val="1000"/>
              </a:spcBef>
              <a:buSzPts val="2400"/>
              <a:buNone/>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400"/>
              <a:buFont typeface="Arial"/>
              <a:buNone/>
            </a:pPr>
            <a:endParaRPr dirty="0"/>
          </a:p>
          <a:p>
            <a:pPr marL="342900" marR="0" lvl="0" indent="-215900" algn="l" rtl="0">
              <a:spcBef>
                <a:spcPts val="1400"/>
              </a:spcBef>
              <a:spcAft>
                <a:spcPts val="0"/>
              </a:spcAft>
              <a:buClr>
                <a:schemeClr val="dk1"/>
              </a:buClr>
              <a:buSzPts val="2000"/>
              <a:buFont typeface="Arial"/>
              <a:buNone/>
            </a:pPr>
            <a:endParaRPr sz="2000" b="0" i="0" u="none" dirty="0">
              <a:solidFill>
                <a:schemeClr val="dk1"/>
              </a:solidFill>
              <a:latin typeface="Times New Roman"/>
              <a:ea typeface="Times New Roman"/>
              <a:cs typeface="Times New Roman"/>
              <a:sym typeface="Times New Roman"/>
            </a:endParaRPr>
          </a:p>
        </p:txBody>
      </p:sp>
      <p:graphicFrame>
        <p:nvGraphicFramePr>
          <p:cNvPr id="2" name="Table 2">
            <a:extLst>
              <a:ext uri="{FF2B5EF4-FFF2-40B4-BE49-F238E27FC236}">
                <a16:creationId xmlns:a16="http://schemas.microsoft.com/office/drawing/2014/main" id="{B45F9DD2-AF47-ACDF-34E9-FA6780831ABD}"/>
              </a:ext>
            </a:extLst>
          </p:cNvPr>
          <p:cNvGraphicFramePr>
            <a:graphicFrameLocks noGrp="1"/>
          </p:cNvGraphicFramePr>
          <p:nvPr>
            <p:extLst>
              <p:ext uri="{D42A27DB-BD31-4B8C-83A1-F6EECF244321}">
                <p14:modId xmlns:p14="http://schemas.microsoft.com/office/powerpoint/2010/main" val="3803179595"/>
              </p:ext>
            </p:extLst>
          </p:nvPr>
        </p:nvGraphicFramePr>
        <p:xfrm>
          <a:off x="1117600" y="2438400"/>
          <a:ext cx="6096000" cy="3876040"/>
        </p:xfrm>
        <a:graphic>
          <a:graphicData uri="http://schemas.openxmlformats.org/drawingml/2006/table">
            <a:tbl>
              <a:tblPr firstRow="1" bandRow="1">
                <a:tableStyleId>{29222509-8D85-4131-985E-F7AB91A69C6B}</a:tableStyleId>
              </a:tblPr>
              <a:tblGrid>
                <a:gridCol w="3048000">
                  <a:extLst>
                    <a:ext uri="{9D8B030D-6E8A-4147-A177-3AD203B41FA5}">
                      <a16:colId xmlns:a16="http://schemas.microsoft.com/office/drawing/2014/main" val="3845885057"/>
                    </a:ext>
                  </a:extLst>
                </a:gridCol>
                <a:gridCol w="3048000">
                  <a:extLst>
                    <a:ext uri="{9D8B030D-6E8A-4147-A177-3AD203B41FA5}">
                      <a16:colId xmlns:a16="http://schemas.microsoft.com/office/drawing/2014/main" val="1099580496"/>
                    </a:ext>
                  </a:extLst>
                </a:gridCol>
              </a:tblGrid>
              <a:tr h="370840">
                <a:tc>
                  <a:txBody>
                    <a:bodyPr/>
                    <a:lstStyle/>
                    <a:p>
                      <a:r>
                        <a:rPr lang="en-US" sz="1600" b="1" dirty="0">
                          <a:latin typeface="Times New Roman" panose="02020603050405020304" pitchFamily="18" charset="0"/>
                          <a:cs typeface="Times New Roman" panose="02020603050405020304" pitchFamily="18" charset="0"/>
                        </a:rPr>
                        <a:t>Synchronous Communication</a:t>
                      </a:r>
                      <a:endParaRPr lang="en-IN" sz="1600" b="1" dirty="0">
                        <a:latin typeface="Times New Roman" panose="02020603050405020304" pitchFamily="18" charset="0"/>
                        <a:cs typeface="Times New Roman" panose="02020603050405020304" pitchFamily="18" charset="0"/>
                      </a:endParaRPr>
                    </a:p>
                  </a:txBody>
                  <a:tcPr/>
                </a:tc>
                <a:tc>
                  <a:txBody>
                    <a:bodyPr/>
                    <a:lstStyle/>
                    <a:p>
                      <a:r>
                        <a:rPr lang="en-US" sz="1600" b="1" i="0" dirty="0">
                          <a:solidFill>
                            <a:schemeClr val="dk1"/>
                          </a:solidFill>
                          <a:latin typeface="Times New Roman" panose="02020603050405020304" pitchFamily="18" charset="0"/>
                          <a:ea typeface="Times New Roman"/>
                          <a:cs typeface="Times New Roman" panose="02020603050405020304" pitchFamily="18" charset="0"/>
                          <a:sym typeface="Times New Roman"/>
                        </a:rPr>
                        <a:t>Asynchronous Communication</a:t>
                      </a:r>
                      <a:endParaRPr lang="en-IN"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80306555"/>
                  </a:ext>
                </a:extLst>
              </a:tr>
              <a:tr h="370840">
                <a:tc>
                  <a:txBody>
                    <a:bodyPr/>
                    <a:lstStyle/>
                    <a:p>
                      <a:pPr algn="just"/>
                      <a:r>
                        <a:rPr lang="en-US" sz="16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rPr>
                        <a:t> When a message or request is sent, there’s an immediate response.</a:t>
                      </a:r>
                    </a:p>
                  </a:txBody>
                  <a:tcPr/>
                </a:tc>
                <a:tc>
                  <a:txBody>
                    <a:bodyPr/>
                    <a:lstStyle/>
                    <a:p>
                      <a:pPr algn="just"/>
                      <a:r>
                        <a:rPr lang="en-IN" sz="16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rPr>
                        <a:t>Replies can be delayed</a:t>
                      </a:r>
                      <a:endParaRPr lang="en-IN" sz="1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txBody>
                  <a:tcPr/>
                </a:tc>
                <a:extLst>
                  <a:ext uri="{0D108BD9-81ED-4DB2-BD59-A6C34878D82A}">
                    <a16:rowId xmlns:a16="http://schemas.microsoft.com/office/drawing/2014/main" val="4054732149"/>
                  </a:ext>
                </a:extLst>
              </a:tr>
              <a:tr h="370840">
                <a:tc>
                  <a:txBody>
                    <a:bodyPr/>
                    <a:lstStyle/>
                    <a:p>
                      <a:pPr algn="just"/>
                      <a:r>
                        <a:rPr lang="en-US" sz="16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rPr>
                        <a:t>Communicating parties are online at the same time</a:t>
                      </a:r>
                      <a:endParaRPr lang="en-IN" sz="1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txBody>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16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rPr>
                        <a:t>Communicating parties need not in online at the same time</a:t>
                      </a:r>
                      <a:endParaRPr lang="en-IN" sz="1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txBody>
                  <a:tcPr/>
                </a:tc>
                <a:extLst>
                  <a:ext uri="{0D108BD9-81ED-4DB2-BD59-A6C34878D82A}">
                    <a16:rowId xmlns:a16="http://schemas.microsoft.com/office/drawing/2014/main" val="4294411092"/>
                  </a:ext>
                </a:extLst>
              </a:tr>
              <a:tr h="370840">
                <a:tc>
                  <a:txBody>
                    <a:bodyPr/>
                    <a:lstStyle/>
                    <a:p>
                      <a:pPr algn="just" fontAlgn="ctr"/>
                      <a:r>
                        <a:rPr lang="en-IN" sz="1600" b="0" i="0" u="none" strike="noStrike" cap="none" dirty="0">
                          <a:solidFill>
                            <a:srgbClr val="000000"/>
                          </a:solidFill>
                          <a:latin typeface="Times New Roman" panose="02020603050405020304" pitchFamily="18" charset="0"/>
                          <a:cs typeface="Times New Roman" panose="02020603050405020304" pitchFamily="18" charset="0"/>
                          <a:sym typeface="Arial"/>
                        </a:rPr>
                        <a:t>Synchronous transmission is fast. </a:t>
                      </a:r>
                    </a:p>
                  </a:txBody>
                  <a:tcPr marL="76200" marR="76200" marT="106680" marB="106680" anchor="ctr"/>
                </a:tc>
                <a:tc>
                  <a:txBody>
                    <a:bodyPr/>
                    <a:lstStyle/>
                    <a:p>
                      <a:pPr algn="just" fontAlgn="ctr"/>
                      <a:r>
                        <a:rPr lang="en-IN" sz="1600" b="0" i="0" u="none" strike="noStrike" cap="none" dirty="0">
                          <a:solidFill>
                            <a:srgbClr val="000000"/>
                          </a:solidFill>
                          <a:latin typeface="Times New Roman" panose="02020603050405020304" pitchFamily="18" charset="0"/>
                          <a:cs typeface="Times New Roman" panose="02020603050405020304" pitchFamily="18" charset="0"/>
                          <a:sym typeface="Arial"/>
                        </a:rPr>
                        <a:t>Asynchronous transmission is slow</a:t>
                      </a:r>
                    </a:p>
                  </a:txBody>
                  <a:tcPr marL="76200" marR="76200" marT="106680" marB="106680" anchor="ctr"/>
                </a:tc>
                <a:extLst>
                  <a:ext uri="{0D108BD9-81ED-4DB2-BD59-A6C34878D82A}">
                    <a16:rowId xmlns:a16="http://schemas.microsoft.com/office/drawing/2014/main" val="717174391"/>
                  </a:ext>
                </a:extLst>
              </a:tr>
              <a:tr h="370840">
                <a:tc>
                  <a:txBody>
                    <a:bodyPr/>
                    <a:lstStyle/>
                    <a:p>
                      <a:pPr algn="just"/>
                      <a:r>
                        <a:rPr lang="en-US" sz="1600" b="1" i="0" u="none" strike="noStrike" cap="none" dirty="0">
                          <a:solidFill>
                            <a:srgbClr val="000000"/>
                          </a:solidFill>
                          <a:latin typeface="Times New Roman" panose="02020603050405020304" pitchFamily="18" charset="0"/>
                          <a:cs typeface="Times New Roman" panose="02020603050405020304" pitchFamily="18" charset="0"/>
                          <a:sym typeface="Arial"/>
                        </a:rPr>
                        <a:t>Example: </a:t>
                      </a:r>
                      <a:r>
                        <a:rPr lang="en-US" sz="16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rPr>
                        <a:t>video conferencing, instant messaging, and telephone conversations.</a:t>
                      </a:r>
                      <a:endParaRPr lang="en-IN" sz="1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txBody>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1600" b="1" i="0" u="none" strike="noStrike" cap="none" dirty="0">
                          <a:solidFill>
                            <a:srgbClr val="000000"/>
                          </a:solidFill>
                          <a:latin typeface="Times New Roman" panose="02020603050405020304" pitchFamily="18" charset="0"/>
                          <a:cs typeface="Times New Roman" panose="02020603050405020304" pitchFamily="18" charset="0"/>
                          <a:sym typeface="Arial"/>
                        </a:rPr>
                        <a:t>Example: </a:t>
                      </a:r>
                      <a:r>
                        <a:rPr lang="en-US" sz="1600" b="0" i="0" u="none" strike="noStrike" cap="none" dirty="0">
                          <a:solidFill>
                            <a:srgbClr val="000000"/>
                          </a:solidFill>
                          <a:latin typeface="Times New Roman" panose="02020603050405020304" pitchFamily="18" charset="0"/>
                          <a:cs typeface="Times New Roman" panose="02020603050405020304" pitchFamily="18" charset="0"/>
                          <a:sym typeface="Arial"/>
                        </a:rPr>
                        <a:t>Emails</a:t>
                      </a:r>
                      <a:endParaRPr lang="en-IN" sz="16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txBody>
                  <a:tcPr/>
                </a:tc>
                <a:extLst>
                  <a:ext uri="{0D108BD9-81ED-4DB2-BD59-A6C34878D82A}">
                    <a16:rowId xmlns:a16="http://schemas.microsoft.com/office/drawing/2014/main" val="1103703317"/>
                  </a:ext>
                </a:extLst>
              </a:tr>
              <a:tr h="370840">
                <a:tc>
                  <a:txBody>
                    <a:bodyPr/>
                    <a:lstStyle/>
                    <a:p>
                      <a:pPr algn="just"/>
                      <a:r>
                        <a:rPr lang="en-US" sz="1600" dirty="0">
                          <a:latin typeface="Times New Roman" panose="02020603050405020304" pitchFamily="18" charset="0"/>
                          <a:cs typeface="Times New Roman" panose="02020603050405020304" pitchFamily="18" charset="0"/>
                        </a:rPr>
                        <a:t>Java provides Remote Method Invocation (RMI)for synchronous communication</a:t>
                      </a:r>
                      <a:endParaRPr lang="en-IN" sz="1600" dirty="0">
                        <a:latin typeface="Times New Roman" panose="02020603050405020304" pitchFamily="18" charset="0"/>
                        <a:cs typeface="Times New Roman" panose="02020603050405020304" pitchFamily="18" charset="0"/>
                      </a:endParaRPr>
                    </a:p>
                  </a:txBody>
                  <a:tcPr/>
                </a:tc>
                <a:tc>
                  <a:txBody>
                    <a:bodyPr/>
                    <a:lstStyle/>
                    <a:p>
                      <a:pPr algn="just"/>
                      <a:r>
                        <a:rPr lang="en-US" sz="1600" dirty="0">
                          <a:latin typeface="Times New Roman" panose="02020603050405020304" pitchFamily="18" charset="0"/>
                          <a:cs typeface="Times New Roman" panose="02020603050405020304" pitchFamily="18" charset="0"/>
                        </a:rPr>
                        <a:t>In Java asynchronous communication is done using JMS together with IBM MQ series</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44709008"/>
                  </a:ext>
                </a:extLst>
              </a:tr>
            </a:tbl>
          </a:graphicData>
        </a:graphic>
      </p:graphicFrame>
    </p:spTree>
    <p:extLst>
      <p:ext uri="{BB962C8B-B14F-4D97-AF65-F5344CB8AC3E}">
        <p14:creationId xmlns:p14="http://schemas.microsoft.com/office/powerpoint/2010/main" val="41361939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5"/>
          <p:cNvSpPr txBox="1">
            <a:spLocks noGrp="1"/>
          </p:cNvSpPr>
          <p:nvPr>
            <p:ph type="title"/>
          </p:nvPr>
        </p:nvSpPr>
        <p:spPr>
          <a:xfrm>
            <a:off x="381000" y="93134"/>
            <a:ext cx="7086600" cy="414866"/>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dirty="0">
                <a:solidFill>
                  <a:schemeClr val="dk1"/>
                </a:solidFill>
                <a:latin typeface="Times New Roman"/>
                <a:ea typeface="Times New Roman"/>
                <a:cs typeface="Times New Roman"/>
                <a:sym typeface="Times New Roman"/>
              </a:rPr>
              <a:t>Technical Architecture (contd..)</a:t>
            </a:r>
            <a:endParaRPr dirty="0"/>
          </a:p>
        </p:txBody>
      </p:sp>
      <p:sp>
        <p:nvSpPr>
          <p:cNvPr id="362" name="Google Shape;362;p55"/>
          <p:cNvSpPr txBox="1">
            <a:spLocks noGrp="1"/>
          </p:cNvSpPr>
          <p:nvPr>
            <p:ph type="body" idx="1"/>
          </p:nvPr>
        </p:nvSpPr>
        <p:spPr>
          <a:xfrm>
            <a:off x="457199" y="508001"/>
            <a:ext cx="8568267" cy="6350000"/>
          </a:xfrm>
          <a:prstGeom prst="rect">
            <a:avLst/>
          </a:prstGeom>
          <a:noFill/>
          <a:ln>
            <a:noFill/>
          </a:ln>
        </p:spPr>
        <p:txBody>
          <a:bodyPr spcFirstLastPara="1" wrap="square" lIns="91425" tIns="45700" rIns="91425" bIns="45700" anchor="t" anchorCtr="0">
            <a:noAutofit/>
          </a:bodyPr>
          <a:lstStyle/>
          <a:p>
            <a:pPr marL="0" indent="0" algn="just">
              <a:spcBef>
                <a:spcPts val="0"/>
              </a:spcBef>
              <a:buSzPts val="2400"/>
              <a:buNone/>
            </a:pPr>
            <a:r>
              <a:rPr lang="en-US" sz="2400" b="1" i="0" u="none" dirty="0">
                <a:solidFill>
                  <a:schemeClr val="dk1"/>
                </a:solidFill>
                <a:latin typeface="Times New Roman"/>
                <a:ea typeface="Times New Roman"/>
                <a:cs typeface="Times New Roman"/>
                <a:sym typeface="Times New Roman"/>
              </a:rPr>
              <a:t>Integration Layer</a:t>
            </a:r>
          </a:p>
          <a:p>
            <a:pPr marL="0" indent="0" algn="just">
              <a:spcBef>
                <a:spcPts val="0"/>
              </a:spcBef>
              <a:buSzPts val="2400"/>
              <a:buNone/>
            </a:pPr>
            <a:r>
              <a:rPr lang="en-US" sz="2000" b="1" i="0" u="sng" dirty="0">
                <a:solidFill>
                  <a:schemeClr val="dk1"/>
                </a:solidFill>
                <a:latin typeface="Times New Roman"/>
                <a:ea typeface="Times New Roman"/>
                <a:cs typeface="Times New Roman"/>
                <a:sym typeface="Times New Roman"/>
              </a:rPr>
              <a:t>Design Aspects of Integration Layer</a:t>
            </a:r>
            <a:endParaRPr lang="en-US" sz="2000" i="0" dirty="0">
              <a:solidFill>
                <a:schemeClr val="dk1"/>
              </a:solidFill>
              <a:latin typeface="Times New Roman"/>
              <a:ea typeface="Times New Roman"/>
              <a:cs typeface="Times New Roman"/>
              <a:sym typeface="Times New Roman"/>
            </a:endParaRPr>
          </a:p>
          <a:p>
            <a:pPr marL="0" indent="0" algn="just">
              <a:spcBef>
                <a:spcPts val="0"/>
              </a:spcBef>
              <a:buSzPts val="2400"/>
              <a:buNone/>
            </a:pPr>
            <a:r>
              <a:rPr lang="en-US" sz="2000" dirty="0">
                <a:latin typeface="Times New Roman"/>
                <a:ea typeface="Times New Roman"/>
                <a:cs typeface="Times New Roman"/>
                <a:sym typeface="Times New Roman"/>
              </a:rPr>
              <a:t>3. Interface contract</a:t>
            </a:r>
          </a:p>
          <a:p>
            <a:pPr marL="0" indent="0" algn="just">
              <a:spcBef>
                <a:spcPts val="0"/>
              </a:spcBef>
              <a:buSzPts val="2400"/>
              <a:buNone/>
            </a:pPr>
            <a:r>
              <a:rPr lang="en-US" sz="2000" dirty="0">
                <a:latin typeface="Times New Roman"/>
                <a:ea typeface="Times New Roman"/>
                <a:cs typeface="Times New Roman"/>
                <a:sym typeface="Times New Roman"/>
              </a:rPr>
              <a:t>	- Interface contract helps to have a stable view of services that are</a:t>
            </a:r>
          </a:p>
          <a:p>
            <a:pPr marL="0" indent="0" algn="just">
              <a:spcBef>
                <a:spcPts val="0"/>
              </a:spcBef>
              <a:buSzPts val="2400"/>
              <a:buNone/>
            </a:pPr>
            <a:r>
              <a:rPr lang="en-US" sz="2000" dirty="0">
                <a:latin typeface="Times New Roman"/>
                <a:ea typeface="Times New Roman"/>
                <a:cs typeface="Times New Roman"/>
                <a:sym typeface="Times New Roman"/>
              </a:rPr>
              <a:t>	   exposed by the application and how to access it</a:t>
            </a:r>
          </a:p>
          <a:p>
            <a:pPr marL="0" indent="0" algn="just">
              <a:spcBef>
                <a:spcPts val="0"/>
              </a:spcBef>
              <a:buSzPts val="2400"/>
              <a:buNone/>
            </a:pPr>
            <a:r>
              <a:rPr lang="en-US" sz="2000" i="0" dirty="0">
                <a:solidFill>
                  <a:schemeClr val="dk1"/>
                </a:solidFill>
                <a:latin typeface="Times New Roman"/>
                <a:ea typeface="Times New Roman"/>
                <a:cs typeface="Times New Roman"/>
                <a:sym typeface="Times New Roman"/>
              </a:rPr>
              <a:t>4. Error Handling</a:t>
            </a:r>
          </a:p>
          <a:p>
            <a:pPr marL="0" indent="0" algn="just">
              <a:spcBef>
                <a:spcPts val="0"/>
              </a:spcBef>
              <a:buSzPts val="2400"/>
              <a:buNone/>
            </a:pPr>
            <a:r>
              <a:rPr lang="en-US" sz="2000" dirty="0">
                <a:latin typeface="Times New Roman"/>
                <a:ea typeface="Times New Roman"/>
                <a:cs typeface="Times New Roman"/>
                <a:sym typeface="Times New Roman"/>
              </a:rPr>
              <a:t>	- Robust error handling mechanism is needed</a:t>
            </a:r>
            <a:endParaRPr lang="en-US" sz="2000" i="0" dirty="0">
              <a:solidFill>
                <a:schemeClr val="dk1"/>
              </a:solidFill>
              <a:latin typeface="Times New Roman"/>
              <a:ea typeface="Times New Roman"/>
              <a:cs typeface="Times New Roman"/>
              <a:sym typeface="Times New Roman"/>
            </a:endParaRPr>
          </a:p>
          <a:p>
            <a:pPr marL="0" indent="0" algn="just">
              <a:spcBef>
                <a:spcPts val="0"/>
              </a:spcBef>
              <a:buSzPts val="2400"/>
              <a:buNone/>
            </a:pPr>
            <a:r>
              <a:rPr lang="en-US" sz="2000" dirty="0">
                <a:latin typeface="Times New Roman"/>
                <a:ea typeface="Times New Roman"/>
                <a:cs typeface="Times New Roman"/>
                <a:sym typeface="Times New Roman"/>
              </a:rPr>
              <a:t>5. Integration Topologies</a:t>
            </a:r>
          </a:p>
          <a:p>
            <a:pPr marL="0" indent="0" algn="just">
              <a:spcBef>
                <a:spcPts val="0"/>
              </a:spcBef>
              <a:buSzPts val="2400"/>
              <a:buNone/>
            </a:pPr>
            <a:r>
              <a:rPr lang="en-US" sz="2000" dirty="0">
                <a:latin typeface="Times New Roman"/>
                <a:ea typeface="Times New Roman"/>
                <a:cs typeface="Times New Roman"/>
                <a:sym typeface="Times New Roman"/>
              </a:rPr>
              <a:t>              - 3 types of topologies during application integration</a:t>
            </a:r>
          </a:p>
          <a:p>
            <a:pPr marL="0" indent="0" algn="just">
              <a:spcBef>
                <a:spcPts val="0"/>
              </a:spcBef>
              <a:buSzPts val="2400"/>
              <a:buNone/>
            </a:pPr>
            <a:r>
              <a:rPr lang="en-US" sz="2000" dirty="0">
                <a:latin typeface="Times New Roman"/>
                <a:ea typeface="Times New Roman"/>
                <a:cs typeface="Times New Roman"/>
                <a:sym typeface="Times New Roman"/>
              </a:rPr>
              <a:t>	1. Point-to-point Topology: </a:t>
            </a:r>
          </a:p>
          <a:p>
            <a:pPr marL="0" indent="0" algn="just">
              <a:spcBef>
                <a:spcPts val="0"/>
              </a:spcBef>
              <a:buSzPts val="2400"/>
              <a:buNone/>
            </a:pPr>
            <a:r>
              <a:rPr lang="en-US" sz="2000" dirty="0">
                <a:solidFill>
                  <a:srgbClr val="FF0000"/>
                </a:solidFill>
                <a:latin typeface="Times New Roman"/>
                <a:ea typeface="Times New Roman"/>
                <a:cs typeface="Times New Roman"/>
                <a:sym typeface="Times New Roman"/>
              </a:rPr>
              <a:t>		 - Direct connection between two systems</a:t>
            </a:r>
            <a:r>
              <a:rPr lang="en-US" sz="2000" dirty="0">
                <a:latin typeface="Times New Roman"/>
                <a:ea typeface="Times New Roman"/>
                <a:cs typeface="Times New Roman"/>
                <a:sym typeface="Times New Roman"/>
              </a:rPr>
              <a:t>. </a:t>
            </a:r>
          </a:p>
          <a:p>
            <a:pPr marL="0" indent="0" algn="just">
              <a:spcBef>
                <a:spcPts val="0"/>
              </a:spcBef>
              <a:buSzPts val="2400"/>
              <a:buNone/>
            </a:pPr>
            <a:r>
              <a:rPr lang="en-US" sz="2000" dirty="0">
                <a:latin typeface="Times New Roman"/>
                <a:ea typeface="Times New Roman"/>
                <a:cs typeface="Times New Roman"/>
                <a:sym typeface="Times New Roman"/>
              </a:rPr>
              <a:t>		 - Feasible if only few systems are involved</a:t>
            </a:r>
          </a:p>
          <a:p>
            <a:pPr marL="0" indent="0" algn="just">
              <a:spcBef>
                <a:spcPts val="0"/>
              </a:spcBef>
              <a:buSzPts val="2400"/>
              <a:buNone/>
            </a:pPr>
            <a:r>
              <a:rPr lang="en-US" sz="2000" dirty="0">
                <a:latin typeface="Times New Roman"/>
                <a:ea typeface="Times New Roman"/>
                <a:cs typeface="Times New Roman"/>
                <a:sym typeface="Times New Roman"/>
              </a:rPr>
              <a:t>	2. Message Broker Topology: </a:t>
            </a:r>
          </a:p>
          <a:p>
            <a:pPr marL="0" indent="0" algn="just">
              <a:spcBef>
                <a:spcPts val="0"/>
              </a:spcBef>
              <a:buSzPts val="2400"/>
              <a:buNone/>
            </a:pPr>
            <a:r>
              <a:rPr lang="en-US" sz="2000" dirty="0">
                <a:latin typeface="Times New Roman"/>
                <a:ea typeface="Times New Roman"/>
                <a:cs typeface="Times New Roman"/>
                <a:sym typeface="Times New Roman"/>
              </a:rPr>
              <a:t>		- All systems are connected to </a:t>
            </a:r>
            <a:r>
              <a:rPr lang="en-US" sz="2000" dirty="0">
                <a:solidFill>
                  <a:srgbClr val="FF0000"/>
                </a:solidFill>
                <a:latin typeface="Times New Roman"/>
                <a:ea typeface="Times New Roman"/>
                <a:cs typeface="Times New Roman"/>
                <a:sym typeface="Times New Roman"/>
              </a:rPr>
              <a:t>central broker. </a:t>
            </a:r>
          </a:p>
          <a:p>
            <a:pPr marL="0" indent="0" algn="just">
              <a:spcBef>
                <a:spcPts val="0"/>
              </a:spcBef>
              <a:buSzPts val="2400"/>
              <a:buNone/>
            </a:pPr>
            <a:r>
              <a:rPr lang="en-US" sz="2000" dirty="0">
                <a:solidFill>
                  <a:srgbClr val="FF0000"/>
                </a:solidFill>
                <a:latin typeface="Times New Roman"/>
                <a:ea typeface="Times New Roman"/>
                <a:cs typeface="Times New Roman"/>
                <a:sym typeface="Times New Roman"/>
              </a:rPr>
              <a:t>		</a:t>
            </a:r>
            <a:r>
              <a:rPr lang="en-US" sz="2000" dirty="0">
                <a:solidFill>
                  <a:schemeClr val="tx1"/>
                </a:solidFill>
                <a:latin typeface="Times New Roman"/>
                <a:ea typeface="Times New Roman"/>
                <a:cs typeface="Times New Roman"/>
                <a:sym typeface="Times New Roman"/>
              </a:rPr>
              <a:t>-</a:t>
            </a:r>
            <a:r>
              <a:rPr lang="en-US" sz="2000" dirty="0">
                <a:solidFill>
                  <a:srgbClr val="FF0000"/>
                </a:solidFill>
                <a:latin typeface="Times New Roman"/>
                <a:ea typeface="Times New Roman"/>
                <a:cs typeface="Times New Roman"/>
                <a:sym typeface="Times New Roman"/>
              </a:rPr>
              <a:t> </a:t>
            </a:r>
            <a:r>
              <a:rPr lang="en-US" sz="2000" dirty="0">
                <a:solidFill>
                  <a:schemeClr val="tx1"/>
                </a:solidFill>
                <a:latin typeface="Times New Roman"/>
                <a:ea typeface="Times New Roman"/>
                <a:cs typeface="Times New Roman"/>
                <a:sym typeface="Times New Roman"/>
              </a:rPr>
              <a:t>This topology is also called   Hub-and-spoke topology. No</a:t>
            </a:r>
          </a:p>
          <a:p>
            <a:pPr marL="0" indent="0" algn="just">
              <a:spcBef>
                <a:spcPts val="0"/>
              </a:spcBef>
              <a:buSzPts val="2400"/>
              <a:buNone/>
            </a:pPr>
            <a:r>
              <a:rPr lang="en-US" sz="2000" dirty="0">
                <a:solidFill>
                  <a:schemeClr val="tx1"/>
                </a:solidFill>
                <a:latin typeface="Times New Roman"/>
                <a:ea typeface="Times New Roman"/>
                <a:cs typeface="Times New Roman"/>
                <a:sym typeface="Times New Roman"/>
              </a:rPr>
              <a:t>		 limitation on number of system that can communicate</a:t>
            </a:r>
            <a:endParaRPr lang="en-US" sz="2000" dirty="0">
              <a:solidFill>
                <a:srgbClr val="FF0000"/>
              </a:solidFill>
              <a:latin typeface="Times New Roman"/>
              <a:ea typeface="Times New Roman"/>
              <a:cs typeface="Times New Roman"/>
              <a:sym typeface="Times New Roman"/>
            </a:endParaRPr>
          </a:p>
          <a:p>
            <a:pPr marL="0" indent="0" algn="just">
              <a:spcBef>
                <a:spcPts val="0"/>
              </a:spcBef>
              <a:buSzPts val="2400"/>
              <a:buNone/>
            </a:pPr>
            <a:r>
              <a:rPr lang="en-US" sz="2000" dirty="0">
                <a:latin typeface="Times New Roman"/>
                <a:ea typeface="Times New Roman"/>
                <a:cs typeface="Times New Roman"/>
                <a:sym typeface="Times New Roman"/>
              </a:rPr>
              <a:t>	3. Message Bus Topology</a:t>
            </a:r>
          </a:p>
          <a:p>
            <a:pPr marL="0" indent="0" algn="just">
              <a:spcBef>
                <a:spcPts val="0"/>
              </a:spcBef>
              <a:buSzPts val="2400"/>
              <a:buNone/>
            </a:pPr>
            <a:r>
              <a:rPr lang="en-US" sz="2000" dirty="0">
                <a:latin typeface="Times New Roman"/>
                <a:ea typeface="Times New Roman"/>
                <a:cs typeface="Times New Roman"/>
                <a:sym typeface="Times New Roman"/>
              </a:rPr>
              <a:t>		- It is a variation of Message Broker topology where </a:t>
            </a:r>
          </a:p>
          <a:p>
            <a:pPr marL="0" indent="0" algn="just">
              <a:spcBef>
                <a:spcPts val="0"/>
              </a:spcBef>
              <a:buSzPts val="2400"/>
              <a:buNone/>
            </a:pPr>
            <a:r>
              <a:rPr lang="en-US" sz="2000" dirty="0">
                <a:latin typeface="Times New Roman"/>
                <a:ea typeface="Times New Roman"/>
                <a:cs typeface="Times New Roman"/>
                <a:sym typeface="Times New Roman"/>
              </a:rPr>
              <a:t>		   standards are followed for data formats and protocols are used 		   for communications</a:t>
            </a:r>
          </a:p>
          <a:p>
            <a:pPr marL="0" indent="0" algn="just">
              <a:spcBef>
                <a:spcPts val="0"/>
              </a:spcBef>
              <a:buSzPts val="2400"/>
              <a:buNone/>
            </a:pPr>
            <a:endParaRPr lang="en-US" sz="2000" i="0" dirty="0">
              <a:solidFill>
                <a:schemeClr val="dk1"/>
              </a:solidFill>
              <a:latin typeface="Times New Roman"/>
              <a:ea typeface="Times New Roman"/>
              <a:cs typeface="Times New Roman"/>
              <a:sym typeface="Times New Roman"/>
            </a:endParaRPr>
          </a:p>
          <a:p>
            <a:pPr marL="0" indent="0" algn="just">
              <a:spcBef>
                <a:spcPts val="0"/>
              </a:spcBef>
              <a:buSzPts val="2400"/>
              <a:buNone/>
            </a:pPr>
            <a:endParaRPr lang="en-US" sz="2400" b="1" i="0" u="none" dirty="0">
              <a:solidFill>
                <a:schemeClr val="dk1"/>
              </a:solidFill>
              <a:latin typeface="Times New Roman"/>
              <a:ea typeface="Times New Roman"/>
              <a:cs typeface="Times New Roman"/>
              <a:sym typeface="Times New Roman"/>
            </a:endParaRPr>
          </a:p>
          <a:p>
            <a:pPr marL="0" indent="0" algn="just">
              <a:spcBef>
                <a:spcPts val="0"/>
              </a:spcBef>
              <a:buSzPts val="2400"/>
              <a:buNone/>
            </a:pPr>
            <a:endParaRPr lang="en-US" sz="2400" b="1" i="0" u="sng" dirty="0">
              <a:solidFill>
                <a:schemeClr val="dk1"/>
              </a:solidFill>
              <a:latin typeface="Times New Roman"/>
              <a:ea typeface="Times New Roman"/>
              <a:cs typeface="Times New Roman"/>
              <a:sym typeface="Times New Roman"/>
            </a:endParaRPr>
          </a:p>
          <a:p>
            <a:pPr marL="0" indent="0" algn="just">
              <a:spcBef>
                <a:spcPts val="0"/>
              </a:spcBef>
              <a:buSzPts val="2400"/>
              <a:buNone/>
            </a:pPr>
            <a:endParaRPr lang="en-US" sz="2000" u="sng" dirty="0">
              <a:latin typeface="Times New Roman"/>
              <a:cs typeface="Times New Roman"/>
              <a:sym typeface="Times New Roman"/>
            </a:endParaRPr>
          </a:p>
          <a:p>
            <a:pPr marL="0" indent="0" algn="just">
              <a:spcBef>
                <a:spcPts val="0"/>
              </a:spcBef>
              <a:buSzPts val="2400"/>
              <a:buNone/>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0" marR="0" lvl="0" indent="0" algn="just" rtl="0">
              <a:lnSpc>
                <a:spcPct val="100000"/>
              </a:lnSpc>
              <a:spcBef>
                <a:spcPts val="0"/>
              </a:spcBef>
              <a:spcAft>
                <a:spcPts val="0"/>
              </a:spcAft>
              <a:buClr>
                <a:schemeClr val="dk1"/>
              </a:buClr>
              <a:buSzPts val="2400"/>
              <a:buNone/>
            </a:pPr>
            <a:endParaRPr lang="en-US" sz="2000"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lang="en-US" sz="2400" b="1"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lang="en-US" sz="2400" b="1"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sz="2000" dirty="0">
              <a:latin typeface="Times New Roman" pitchFamily="18" charset="0"/>
              <a:cs typeface="Times New Roman" pitchFamily="18" charset="0"/>
            </a:endParaRPr>
          </a:p>
          <a:p>
            <a:pPr indent="-457200" algn="just">
              <a:spcBef>
                <a:spcPts val="1000"/>
              </a:spcBef>
              <a:buSzPts val="2400"/>
              <a:buNone/>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400"/>
              <a:buFont typeface="Arial"/>
              <a:buNone/>
            </a:pPr>
            <a:endParaRPr dirty="0"/>
          </a:p>
          <a:p>
            <a:pPr marL="342900" marR="0" lvl="0" indent="-215900" algn="l" rtl="0">
              <a:spcBef>
                <a:spcPts val="1400"/>
              </a:spcBef>
              <a:spcAft>
                <a:spcPts val="0"/>
              </a:spcAft>
              <a:buClr>
                <a:schemeClr val="dk1"/>
              </a:buClr>
              <a:buSzPts val="2000"/>
              <a:buFont typeface="Arial"/>
              <a:buNone/>
            </a:pPr>
            <a:endParaRPr sz="2000" b="0" i="0" u="none"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877018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5"/>
          <p:cNvSpPr txBox="1">
            <a:spLocks noGrp="1"/>
          </p:cNvSpPr>
          <p:nvPr>
            <p:ph type="title"/>
          </p:nvPr>
        </p:nvSpPr>
        <p:spPr>
          <a:xfrm>
            <a:off x="441960" y="500742"/>
            <a:ext cx="7086600" cy="685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dirty="0">
                <a:latin typeface="Times New Roman"/>
                <a:ea typeface="Times New Roman"/>
                <a:cs typeface="Times New Roman"/>
                <a:sym typeface="Times New Roman"/>
              </a:rPr>
              <a:t>Data</a:t>
            </a:r>
            <a:r>
              <a:rPr lang="en-US" sz="2600" b="1" i="0" u="none" dirty="0">
                <a:solidFill>
                  <a:schemeClr val="dk1"/>
                </a:solidFill>
                <a:latin typeface="Times New Roman"/>
                <a:ea typeface="Times New Roman"/>
                <a:cs typeface="Times New Roman"/>
                <a:sym typeface="Times New Roman"/>
              </a:rPr>
              <a:t> Architecture</a:t>
            </a:r>
            <a:endParaRPr dirty="0"/>
          </a:p>
        </p:txBody>
      </p:sp>
      <p:sp>
        <p:nvSpPr>
          <p:cNvPr id="362" name="Google Shape;362;p55"/>
          <p:cNvSpPr txBox="1">
            <a:spLocks noGrp="1"/>
          </p:cNvSpPr>
          <p:nvPr>
            <p:ph type="body" idx="1"/>
          </p:nvPr>
        </p:nvSpPr>
        <p:spPr>
          <a:xfrm>
            <a:off x="381000" y="1478280"/>
            <a:ext cx="7924800" cy="2727960"/>
          </a:xfrm>
          <a:prstGeom prst="rect">
            <a:avLst/>
          </a:prstGeom>
          <a:noFill/>
          <a:ln>
            <a:noFill/>
          </a:ln>
        </p:spPr>
        <p:txBody>
          <a:bodyPr spcFirstLastPara="1" wrap="square" lIns="91425" tIns="45700" rIns="91425" bIns="45700" anchor="t" anchorCtr="0">
            <a:noAutofit/>
          </a:bodyPr>
          <a:lstStyle/>
          <a:p>
            <a:pPr marL="342900" algn="just">
              <a:spcBef>
                <a:spcPts val="0"/>
              </a:spcBef>
              <a:buSzPts val="2400"/>
            </a:pPr>
            <a:r>
              <a:rPr lang="en-US" sz="2000" dirty="0">
                <a:latin typeface="Times New Roman"/>
                <a:cs typeface="Times New Roman"/>
                <a:sym typeface="Times New Roman"/>
              </a:rPr>
              <a:t>Managing and controlling data is the tedious task for the enterprise</a:t>
            </a:r>
          </a:p>
          <a:p>
            <a:pPr marL="342900" algn="just">
              <a:spcBef>
                <a:spcPts val="0"/>
              </a:spcBef>
              <a:buSzPts val="2400"/>
            </a:pPr>
            <a:r>
              <a:rPr lang="en-US" sz="2000" dirty="0">
                <a:latin typeface="Times New Roman"/>
                <a:cs typeface="Times New Roman"/>
                <a:sym typeface="Times New Roman"/>
              </a:rPr>
              <a:t>Data Architecture is used to create data models for business</a:t>
            </a:r>
          </a:p>
          <a:p>
            <a:pPr marL="342900" algn="just">
              <a:spcBef>
                <a:spcPts val="0"/>
              </a:spcBef>
              <a:buSzPts val="2400"/>
            </a:pPr>
            <a:r>
              <a:rPr lang="en-US" sz="2000" dirty="0">
                <a:solidFill>
                  <a:srgbClr val="FF0000"/>
                </a:solidFill>
                <a:latin typeface="Times New Roman"/>
                <a:cs typeface="Times New Roman"/>
                <a:sym typeface="Times New Roman"/>
              </a:rPr>
              <a:t>Identification of data, data modeling, life cycle management of data </a:t>
            </a:r>
            <a:r>
              <a:rPr lang="en-US" sz="2000" dirty="0">
                <a:latin typeface="Times New Roman"/>
                <a:cs typeface="Times New Roman"/>
                <a:sym typeface="Times New Roman"/>
              </a:rPr>
              <a:t>and </a:t>
            </a:r>
            <a:r>
              <a:rPr lang="en-US" sz="2000" dirty="0">
                <a:solidFill>
                  <a:srgbClr val="FF0000"/>
                </a:solidFill>
                <a:latin typeface="Times New Roman"/>
                <a:cs typeface="Times New Roman"/>
                <a:sym typeface="Times New Roman"/>
              </a:rPr>
              <a:t>data security </a:t>
            </a:r>
            <a:r>
              <a:rPr lang="en-US" sz="2000" dirty="0">
                <a:latin typeface="Times New Roman"/>
                <a:cs typeface="Times New Roman"/>
                <a:sym typeface="Times New Roman"/>
              </a:rPr>
              <a:t>are the primary building blocks of data architecture</a:t>
            </a:r>
          </a:p>
          <a:p>
            <a:pPr marL="342900" algn="just">
              <a:spcBef>
                <a:spcPts val="0"/>
              </a:spcBef>
              <a:buSzPts val="2400"/>
            </a:pPr>
            <a:r>
              <a:rPr lang="en-US" sz="2000" dirty="0">
                <a:solidFill>
                  <a:srgbClr val="FF0000"/>
                </a:solidFill>
                <a:latin typeface="Times New Roman"/>
                <a:cs typeface="Times New Roman"/>
                <a:sym typeface="Times New Roman"/>
              </a:rPr>
              <a:t>Data modeling</a:t>
            </a:r>
            <a:r>
              <a:rPr lang="en-US" sz="2000" dirty="0">
                <a:latin typeface="Times New Roman"/>
                <a:cs typeface="Times New Roman"/>
                <a:sym typeface="Times New Roman"/>
              </a:rPr>
              <a:t> is the important step in data architecture</a:t>
            </a:r>
          </a:p>
          <a:p>
            <a:pPr marL="342900" algn="just">
              <a:spcBef>
                <a:spcPts val="0"/>
              </a:spcBef>
              <a:buSzPts val="2400"/>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0" marR="0" lvl="0" indent="0" algn="just" rtl="0">
              <a:lnSpc>
                <a:spcPct val="100000"/>
              </a:lnSpc>
              <a:spcBef>
                <a:spcPts val="0"/>
              </a:spcBef>
              <a:spcAft>
                <a:spcPts val="0"/>
              </a:spcAft>
              <a:buClr>
                <a:schemeClr val="dk1"/>
              </a:buClr>
              <a:buSzPts val="2400"/>
              <a:buNone/>
            </a:pPr>
            <a:endParaRPr lang="en-US" sz="2000"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lang="en-US" sz="2400" b="1"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lang="en-US" sz="2400" b="1"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sz="2000" dirty="0">
              <a:latin typeface="Times New Roman" pitchFamily="18" charset="0"/>
              <a:cs typeface="Times New Roman" pitchFamily="18" charset="0"/>
            </a:endParaRPr>
          </a:p>
          <a:p>
            <a:pPr indent="-457200" algn="just">
              <a:spcBef>
                <a:spcPts val="1000"/>
              </a:spcBef>
              <a:buSzPts val="2400"/>
              <a:buNone/>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400"/>
              <a:buFont typeface="Arial"/>
              <a:buNone/>
            </a:pPr>
            <a:endParaRPr dirty="0"/>
          </a:p>
          <a:p>
            <a:pPr marL="342900" marR="0" lvl="0" indent="-215900" algn="l" rtl="0">
              <a:spcBef>
                <a:spcPts val="1400"/>
              </a:spcBef>
              <a:spcAft>
                <a:spcPts val="0"/>
              </a:spcAft>
              <a:buClr>
                <a:schemeClr val="dk1"/>
              </a:buClr>
              <a:buSzPts val="2000"/>
              <a:buFont typeface="Arial"/>
              <a:buNone/>
            </a:pPr>
            <a:endParaRPr sz="2000" b="0" i="0" u="none"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7520954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5"/>
          <p:cNvSpPr txBox="1">
            <a:spLocks noGrp="1"/>
          </p:cNvSpPr>
          <p:nvPr>
            <p:ph type="title"/>
          </p:nvPr>
        </p:nvSpPr>
        <p:spPr>
          <a:xfrm>
            <a:off x="381000" y="152400"/>
            <a:ext cx="7086600" cy="685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dirty="0">
                <a:latin typeface="Times New Roman"/>
                <a:ea typeface="Times New Roman"/>
                <a:cs typeface="Times New Roman"/>
                <a:sym typeface="Times New Roman"/>
              </a:rPr>
              <a:t>Data</a:t>
            </a:r>
            <a:r>
              <a:rPr lang="en-US" sz="2600" b="1" i="0" u="none" dirty="0">
                <a:solidFill>
                  <a:schemeClr val="dk1"/>
                </a:solidFill>
                <a:latin typeface="Times New Roman"/>
                <a:ea typeface="Times New Roman"/>
                <a:cs typeface="Times New Roman"/>
                <a:sym typeface="Times New Roman"/>
              </a:rPr>
              <a:t> Architecture (contd..)</a:t>
            </a:r>
            <a:endParaRPr dirty="0"/>
          </a:p>
        </p:txBody>
      </p:sp>
      <p:sp>
        <p:nvSpPr>
          <p:cNvPr id="362" name="Google Shape;362;p55"/>
          <p:cNvSpPr txBox="1">
            <a:spLocks noGrp="1"/>
          </p:cNvSpPr>
          <p:nvPr>
            <p:ph type="body" idx="1"/>
          </p:nvPr>
        </p:nvSpPr>
        <p:spPr>
          <a:xfrm>
            <a:off x="457199" y="975360"/>
            <a:ext cx="8085909" cy="5501640"/>
          </a:xfrm>
          <a:prstGeom prst="rect">
            <a:avLst/>
          </a:prstGeom>
          <a:noFill/>
          <a:ln>
            <a:noFill/>
          </a:ln>
        </p:spPr>
        <p:txBody>
          <a:bodyPr spcFirstLastPara="1" wrap="square" lIns="91425" tIns="45700" rIns="91425" bIns="45700" anchor="t" anchorCtr="0">
            <a:noAutofit/>
          </a:bodyPr>
          <a:lstStyle/>
          <a:p>
            <a:pPr marL="0" indent="0" algn="just">
              <a:spcBef>
                <a:spcPts val="0"/>
              </a:spcBef>
              <a:buSzPts val="2400"/>
              <a:buNone/>
            </a:pPr>
            <a:r>
              <a:rPr lang="en-US" sz="2000" b="1" u="sng" dirty="0">
                <a:latin typeface="Times New Roman"/>
                <a:cs typeface="Times New Roman"/>
                <a:sym typeface="Times New Roman"/>
              </a:rPr>
              <a:t>Data Modeling </a:t>
            </a:r>
          </a:p>
          <a:p>
            <a:pPr marL="0" indent="0" algn="just">
              <a:spcBef>
                <a:spcPts val="0"/>
              </a:spcBef>
              <a:buSzPts val="2400"/>
              <a:buNone/>
            </a:pPr>
            <a:r>
              <a:rPr lang="en-US" sz="2000" b="1" u="sng" dirty="0">
                <a:latin typeface="Times New Roman"/>
                <a:cs typeface="Times New Roman"/>
                <a:sym typeface="Times New Roman"/>
              </a:rPr>
              <a:t>1.Relational Data Modeling</a:t>
            </a:r>
          </a:p>
          <a:p>
            <a:pPr marL="342900" algn="just">
              <a:spcBef>
                <a:spcPts val="0"/>
              </a:spcBef>
              <a:buSzPts val="2400"/>
            </a:pPr>
            <a:r>
              <a:rPr lang="en-US" sz="2000" dirty="0">
                <a:latin typeface="Times New Roman"/>
                <a:cs typeface="Times New Roman"/>
                <a:sym typeface="Times New Roman"/>
              </a:rPr>
              <a:t>Usually relational databases are used for storing the data</a:t>
            </a:r>
          </a:p>
          <a:p>
            <a:pPr marL="342900" algn="just">
              <a:spcBef>
                <a:spcPts val="0"/>
              </a:spcBef>
              <a:buSzPts val="2400"/>
            </a:pPr>
            <a:r>
              <a:rPr lang="en-US" sz="2000" dirty="0">
                <a:latin typeface="Times New Roman"/>
                <a:cs typeface="Times New Roman"/>
                <a:sym typeface="Times New Roman"/>
              </a:rPr>
              <a:t>These databases are modeled using a relational data model</a:t>
            </a:r>
          </a:p>
          <a:p>
            <a:pPr marL="342900" algn="just">
              <a:spcBef>
                <a:spcPts val="0"/>
              </a:spcBef>
              <a:buSzPts val="2400"/>
            </a:pPr>
            <a:r>
              <a:rPr lang="en-US" sz="2000" dirty="0">
                <a:latin typeface="Times New Roman"/>
                <a:cs typeface="Times New Roman"/>
                <a:sym typeface="Times New Roman"/>
              </a:rPr>
              <a:t>Relational data modeling uses three-step approach</a:t>
            </a:r>
          </a:p>
          <a:p>
            <a:pPr marL="0" indent="0" algn="just">
              <a:spcBef>
                <a:spcPts val="0"/>
              </a:spcBef>
              <a:buSzPts val="2400"/>
              <a:buNone/>
            </a:pPr>
            <a:r>
              <a:rPr lang="en-US" sz="2000" dirty="0">
                <a:latin typeface="Times New Roman"/>
                <a:cs typeface="Times New Roman"/>
                <a:sym typeface="Times New Roman"/>
              </a:rPr>
              <a:t>      1. </a:t>
            </a:r>
            <a:r>
              <a:rPr lang="en-US" sz="2000" b="1" dirty="0">
                <a:latin typeface="Times New Roman"/>
                <a:cs typeface="Times New Roman"/>
                <a:sym typeface="Times New Roman"/>
              </a:rPr>
              <a:t>Conceptual modeling</a:t>
            </a:r>
          </a:p>
          <a:p>
            <a:pPr marL="0" indent="0" algn="just">
              <a:spcBef>
                <a:spcPts val="0"/>
              </a:spcBef>
              <a:buSzPts val="2400"/>
              <a:buNone/>
            </a:pPr>
            <a:r>
              <a:rPr lang="en-US" sz="2000" dirty="0">
                <a:latin typeface="Times New Roman"/>
                <a:cs typeface="Times New Roman"/>
                <a:sym typeface="Times New Roman"/>
              </a:rPr>
              <a:t>	- This is the first step which is used to model the real-world </a:t>
            </a:r>
          </a:p>
          <a:p>
            <a:pPr marL="0" indent="0" algn="just">
              <a:spcBef>
                <a:spcPts val="0"/>
              </a:spcBef>
              <a:buSzPts val="2400"/>
              <a:buNone/>
            </a:pPr>
            <a:r>
              <a:rPr lang="en-US" sz="2000" dirty="0">
                <a:latin typeface="Times New Roman"/>
                <a:cs typeface="Times New Roman"/>
                <a:sym typeface="Times New Roman"/>
              </a:rPr>
              <a:t>                  business entities and the relationship between them</a:t>
            </a:r>
          </a:p>
          <a:p>
            <a:pPr marL="0" indent="0" algn="just">
              <a:spcBef>
                <a:spcPts val="0"/>
              </a:spcBef>
              <a:buSzPts val="2400"/>
              <a:buNone/>
            </a:pPr>
            <a:r>
              <a:rPr lang="en-US" sz="2000" dirty="0">
                <a:latin typeface="Times New Roman"/>
                <a:cs typeface="Times New Roman"/>
                <a:sym typeface="Times New Roman"/>
              </a:rPr>
              <a:t>	- This modeling is done in requirements phase</a:t>
            </a:r>
          </a:p>
          <a:p>
            <a:pPr marL="0" indent="0" algn="just">
              <a:spcBef>
                <a:spcPts val="0"/>
              </a:spcBef>
              <a:buSzPts val="2400"/>
              <a:buNone/>
            </a:pPr>
            <a:r>
              <a:rPr lang="en-US" sz="2000" dirty="0">
                <a:latin typeface="Times New Roman"/>
                <a:cs typeface="Times New Roman"/>
                <a:sym typeface="Times New Roman"/>
              </a:rPr>
              <a:t>      2. </a:t>
            </a:r>
            <a:r>
              <a:rPr lang="en-US" sz="2000" b="1" dirty="0">
                <a:latin typeface="Times New Roman"/>
                <a:cs typeface="Times New Roman"/>
                <a:sym typeface="Times New Roman"/>
              </a:rPr>
              <a:t>Logical modeling</a:t>
            </a:r>
          </a:p>
          <a:p>
            <a:pPr marL="0" indent="0" algn="just">
              <a:spcBef>
                <a:spcPts val="0"/>
              </a:spcBef>
              <a:buSzPts val="2400"/>
              <a:buNone/>
            </a:pPr>
            <a:r>
              <a:rPr lang="en-US" sz="2000" b="1" dirty="0">
                <a:latin typeface="Times New Roman"/>
                <a:cs typeface="Times New Roman"/>
                <a:sym typeface="Times New Roman"/>
              </a:rPr>
              <a:t>	- </a:t>
            </a:r>
            <a:r>
              <a:rPr lang="en-US" sz="2000" dirty="0">
                <a:latin typeface="Times New Roman"/>
                <a:cs typeface="Times New Roman"/>
                <a:sym typeface="Times New Roman"/>
              </a:rPr>
              <a:t>In this modeling conceptual data model is transformed into logical</a:t>
            </a:r>
          </a:p>
          <a:p>
            <a:pPr marL="0" indent="0" algn="just">
              <a:spcBef>
                <a:spcPts val="0"/>
              </a:spcBef>
              <a:buSzPts val="2400"/>
              <a:buNone/>
            </a:pPr>
            <a:r>
              <a:rPr lang="en-US" sz="2000" b="1" dirty="0">
                <a:latin typeface="Times New Roman"/>
                <a:cs typeface="Times New Roman"/>
                <a:sym typeface="Times New Roman"/>
              </a:rPr>
              <a:t>	   </a:t>
            </a:r>
            <a:r>
              <a:rPr lang="en-US" sz="2000" dirty="0">
                <a:latin typeface="Times New Roman"/>
                <a:cs typeface="Times New Roman"/>
                <a:sym typeface="Times New Roman"/>
              </a:rPr>
              <a:t>implementation</a:t>
            </a:r>
          </a:p>
          <a:p>
            <a:pPr marL="0" indent="0" algn="just">
              <a:spcBef>
                <a:spcPts val="0"/>
              </a:spcBef>
              <a:buSzPts val="2400"/>
              <a:buNone/>
            </a:pPr>
            <a:r>
              <a:rPr lang="en-US" sz="2000" dirty="0">
                <a:latin typeface="Times New Roman"/>
                <a:cs typeface="Times New Roman"/>
                <a:sym typeface="Times New Roman"/>
              </a:rPr>
              <a:t>	- It consists of relations (tables), attributes and relationships among </a:t>
            </a:r>
          </a:p>
          <a:p>
            <a:pPr marL="0" indent="0" algn="just">
              <a:spcBef>
                <a:spcPts val="0"/>
              </a:spcBef>
              <a:buSzPts val="2400"/>
              <a:buNone/>
            </a:pPr>
            <a:r>
              <a:rPr lang="en-US" sz="2000" dirty="0">
                <a:latin typeface="Times New Roman"/>
                <a:cs typeface="Times New Roman"/>
                <a:sym typeface="Times New Roman"/>
              </a:rPr>
              <a:t>	   entities</a:t>
            </a:r>
          </a:p>
          <a:p>
            <a:pPr marL="0" indent="0" algn="just">
              <a:spcBef>
                <a:spcPts val="0"/>
              </a:spcBef>
              <a:buSzPts val="2400"/>
              <a:buNone/>
            </a:pPr>
            <a:r>
              <a:rPr lang="en-US" sz="2000" dirty="0">
                <a:latin typeface="Times New Roman"/>
                <a:cs typeface="Times New Roman"/>
                <a:sym typeface="Times New Roman"/>
              </a:rPr>
              <a:t>	- This modeling is done in design phase. E-R diagrams are used for</a:t>
            </a:r>
          </a:p>
          <a:p>
            <a:pPr marL="0" indent="0" algn="just">
              <a:spcBef>
                <a:spcPts val="0"/>
              </a:spcBef>
              <a:buSzPts val="2400"/>
              <a:buNone/>
            </a:pPr>
            <a:r>
              <a:rPr lang="en-US" sz="2000" dirty="0">
                <a:latin typeface="Times New Roman"/>
                <a:cs typeface="Times New Roman"/>
                <a:sym typeface="Times New Roman"/>
              </a:rPr>
              <a:t>	    logical modeling</a:t>
            </a:r>
          </a:p>
          <a:p>
            <a:pPr marL="0" indent="0" algn="just">
              <a:spcBef>
                <a:spcPts val="0"/>
              </a:spcBef>
              <a:buSzPts val="2400"/>
              <a:buNone/>
            </a:pPr>
            <a:r>
              <a:rPr lang="en-US" sz="2000" dirty="0">
                <a:latin typeface="Times New Roman"/>
                <a:cs typeface="Times New Roman"/>
                <a:sym typeface="Times New Roman"/>
              </a:rPr>
              <a:t>      </a:t>
            </a:r>
            <a:endParaRPr lang="en-US" sz="2400" b="1"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sz="2000" dirty="0">
              <a:latin typeface="Times New Roman" pitchFamily="18" charset="0"/>
              <a:cs typeface="Times New Roman" pitchFamily="18" charset="0"/>
            </a:endParaRPr>
          </a:p>
          <a:p>
            <a:pPr indent="-457200" algn="just">
              <a:spcBef>
                <a:spcPts val="1000"/>
              </a:spcBef>
              <a:buSzPts val="2400"/>
              <a:buNone/>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400"/>
              <a:buFont typeface="Arial"/>
              <a:buNone/>
            </a:pPr>
            <a:endParaRPr dirty="0"/>
          </a:p>
          <a:p>
            <a:pPr marL="342900" marR="0" lvl="0" indent="-215900" algn="l" rtl="0">
              <a:spcBef>
                <a:spcPts val="1400"/>
              </a:spcBef>
              <a:spcAft>
                <a:spcPts val="0"/>
              </a:spcAft>
              <a:buClr>
                <a:schemeClr val="dk1"/>
              </a:buClr>
              <a:buSzPts val="2000"/>
              <a:buFont typeface="Arial"/>
              <a:buNone/>
            </a:pPr>
            <a:endParaRPr sz="2000" b="0" i="0" u="none"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6865366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5"/>
          <p:cNvSpPr txBox="1">
            <a:spLocks noGrp="1"/>
          </p:cNvSpPr>
          <p:nvPr>
            <p:ph type="title"/>
          </p:nvPr>
        </p:nvSpPr>
        <p:spPr>
          <a:xfrm>
            <a:off x="381000" y="152400"/>
            <a:ext cx="7086600" cy="685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dirty="0">
                <a:latin typeface="Times New Roman"/>
                <a:ea typeface="Times New Roman"/>
                <a:cs typeface="Times New Roman"/>
                <a:sym typeface="Times New Roman"/>
              </a:rPr>
              <a:t>Data</a:t>
            </a:r>
            <a:r>
              <a:rPr lang="en-US" sz="2600" b="1" i="0" u="none" dirty="0">
                <a:solidFill>
                  <a:schemeClr val="dk1"/>
                </a:solidFill>
                <a:latin typeface="Times New Roman"/>
                <a:ea typeface="Times New Roman"/>
                <a:cs typeface="Times New Roman"/>
                <a:sym typeface="Times New Roman"/>
              </a:rPr>
              <a:t> Architecture (contd..)</a:t>
            </a:r>
            <a:endParaRPr dirty="0"/>
          </a:p>
        </p:txBody>
      </p:sp>
      <p:sp>
        <p:nvSpPr>
          <p:cNvPr id="362" name="Google Shape;362;p55"/>
          <p:cNvSpPr txBox="1">
            <a:spLocks noGrp="1"/>
          </p:cNvSpPr>
          <p:nvPr>
            <p:ph type="body" idx="1"/>
          </p:nvPr>
        </p:nvSpPr>
        <p:spPr>
          <a:xfrm>
            <a:off x="457199" y="975360"/>
            <a:ext cx="8085909" cy="5501640"/>
          </a:xfrm>
          <a:prstGeom prst="rect">
            <a:avLst/>
          </a:prstGeom>
          <a:noFill/>
          <a:ln>
            <a:noFill/>
          </a:ln>
        </p:spPr>
        <p:txBody>
          <a:bodyPr spcFirstLastPara="1" wrap="square" lIns="91425" tIns="45700" rIns="91425" bIns="45700" anchor="t" anchorCtr="0">
            <a:noAutofit/>
          </a:bodyPr>
          <a:lstStyle/>
          <a:p>
            <a:pPr marL="0" indent="0" algn="just">
              <a:spcBef>
                <a:spcPts val="0"/>
              </a:spcBef>
              <a:buSzPts val="2400"/>
              <a:buNone/>
            </a:pPr>
            <a:r>
              <a:rPr lang="en-US" sz="2000" b="1" u="sng" dirty="0">
                <a:latin typeface="Times New Roman"/>
                <a:cs typeface="Times New Roman"/>
                <a:sym typeface="Times New Roman"/>
              </a:rPr>
              <a:t>1.Relational Data Modeling</a:t>
            </a:r>
          </a:p>
          <a:p>
            <a:pPr marL="0" indent="0" algn="just">
              <a:spcBef>
                <a:spcPts val="0"/>
              </a:spcBef>
              <a:buSzPts val="2400"/>
              <a:buNone/>
            </a:pPr>
            <a:r>
              <a:rPr lang="en-US" sz="2000" dirty="0">
                <a:latin typeface="Times New Roman"/>
                <a:cs typeface="Times New Roman"/>
                <a:sym typeface="Times New Roman"/>
              </a:rPr>
              <a:t>	3. </a:t>
            </a:r>
            <a:r>
              <a:rPr lang="en-US" sz="2000" b="1" dirty="0">
                <a:latin typeface="Times New Roman"/>
                <a:cs typeface="Times New Roman"/>
                <a:sym typeface="Times New Roman"/>
              </a:rPr>
              <a:t>Physical modeling</a:t>
            </a:r>
          </a:p>
          <a:p>
            <a:pPr marL="0" indent="0" algn="just">
              <a:spcBef>
                <a:spcPts val="0"/>
              </a:spcBef>
              <a:buSzPts val="2400"/>
              <a:buNone/>
            </a:pPr>
            <a:r>
              <a:rPr lang="en-US" sz="2000" b="1" dirty="0">
                <a:latin typeface="Times New Roman"/>
                <a:cs typeface="Times New Roman"/>
                <a:sym typeface="Times New Roman"/>
              </a:rPr>
              <a:t>	    - </a:t>
            </a:r>
            <a:r>
              <a:rPr lang="en-US" sz="2000" dirty="0">
                <a:latin typeface="Times New Roman"/>
                <a:cs typeface="Times New Roman"/>
                <a:sym typeface="Times New Roman"/>
              </a:rPr>
              <a:t>In this last step logical model is transformed to physical model</a:t>
            </a:r>
          </a:p>
          <a:p>
            <a:pPr marL="0" indent="0" algn="just">
              <a:spcBef>
                <a:spcPts val="0"/>
              </a:spcBef>
              <a:buSzPts val="2400"/>
              <a:buNone/>
            </a:pPr>
            <a:r>
              <a:rPr lang="en-US" sz="2000" b="1" dirty="0">
                <a:latin typeface="Times New Roman"/>
                <a:cs typeface="Times New Roman"/>
                <a:sym typeface="Times New Roman"/>
              </a:rPr>
              <a:t>	    - </a:t>
            </a:r>
            <a:r>
              <a:rPr lang="en-US" sz="2000" dirty="0">
                <a:latin typeface="Times New Roman"/>
                <a:cs typeface="Times New Roman"/>
                <a:sym typeface="Times New Roman"/>
              </a:rPr>
              <a:t>This step involves the physical creation of tables, views and </a:t>
            </a:r>
          </a:p>
          <a:p>
            <a:pPr marL="0" indent="0" algn="just">
              <a:spcBef>
                <a:spcPts val="0"/>
              </a:spcBef>
              <a:buSzPts val="2400"/>
              <a:buNone/>
            </a:pPr>
            <a:r>
              <a:rPr lang="en-US" sz="2000" dirty="0">
                <a:latin typeface="Times New Roman"/>
                <a:cs typeface="Times New Roman"/>
                <a:sym typeface="Times New Roman"/>
              </a:rPr>
              <a:t>	       indexes</a:t>
            </a:r>
          </a:p>
          <a:p>
            <a:pPr marL="0" indent="0" algn="just">
              <a:spcBef>
                <a:spcPts val="0"/>
              </a:spcBef>
              <a:buSzPts val="2400"/>
              <a:buNone/>
            </a:pPr>
            <a:r>
              <a:rPr lang="en-US" sz="2000" dirty="0">
                <a:latin typeface="Times New Roman"/>
                <a:cs typeface="Times New Roman"/>
                <a:sym typeface="Times New Roman"/>
              </a:rPr>
              <a:t>	    - Creation of physical model happens in the construction phase</a:t>
            </a:r>
          </a:p>
          <a:p>
            <a:pPr marL="0" indent="0" algn="just">
              <a:spcBef>
                <a:spcPts val="0"/>
              </a:spcBef>
              <a:buSzPts val="2400"/>
              <a:buNone/>
            </a:pPr>
            <a:r>
              <a:rPr lang="en-US" sz="2000" dirty="0">
                <a:latin typeface="Times New Roman"/>
                <a:cs typeface="Times New Roman"/>
                <a:sym typeface="Times New Roman"/>
              </a:rPr>
              <a:t>                      </a:t>
            </a:r>
          </a:p>
          <a:p>
            <a:pPr marL="0" indent="0" algn="just">
              <a:spcBef>
                <a:spcPts val="0"/>
              </a:spcBef>
              <a:buSzPts val="2400"/>
              <a:buNone/>
            </a:pPr>
            <a:r>
              <a:rPr lang="en-US" sz="2000" b="1" dirty="0">
                <a:latin typeface="Times New Roman"/>
                <a:cs typeface="Times New Roman"/>
                <a:sym typeface="Times New Roman"/>
              </a:rPr>
              <a:t>	         </a:t>
            </a:r>
            <a:endParaRPr lang="en-US" sz="2400" b="1"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lang="en-US" sz="2400" b="1"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sz="2000" dirty="0">
              <a:latin typeface="Times New Roman" pitchFamily="18" charset="0"/>
              <a:cs typeface="Times New Roman" pitchFamily="18" charset="0"/>
            </a:endParaRPr>
          </a:p>
          <a:p>
            <a:pPr indent="-457200" algn="just">
              <a:spcBef>
                <a:spcPts val="1000"/>
              </a:spcBef>
              <a:buSzPts val="2400"/>
              <a:buNone/>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400"/>
              <a:buFont typeface="Arial"/>
              <a:buNone/>
            </a:pPr>
            <a:endParaRPr dirty="0"/>
          </a:p>
          <a:p>
            <a:pPr marL="342900" marR="0" lvl="0" indent="-215900" algn="l" rtl="0">
              <a:spcBef>
                <a:spcPts val="1400"/>
              </a:spcBef>
              <a:spcAft>
                <a:spcPts val="0"/>
              </a:spcAft>
              <a:buClr>
                <a:schemeClr val="dk1"/>
              </a:buClr>
              <a:buSzPts val="2000"/>
              <a:buFont typeface="Arial"/>
              <a:buNone/>
            </a:pPr>
            <a:endParaRPr sz="2000" b="0" i="0" u="none"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9995043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5"/>
          <p:cNvSpPr txBox="1">
            <a:spLocks noGrp="1"/>
          </p:cNvSpPr>
          <p:nvPr>
            <p:ph type="title"/>
          </p:nvPr>
        </p:nvSpPr>
        <p:spPr>
          <a:xfrm>
            <a:off x="381000" y="152400"/>
            <a:ext cx="7086600" cy="685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dirty="0">
                <a:latin typeface="Times New Roman"/>
                <a:ea typeface="Times New Roman"/>
                <a:cs typeface="Times New Roman"/>
                <a:sym typeface="Times New Roman"/>
              </a:rPr>
              <a:t>Data</a:t>
            </a:r>
            <a:r>
              <a:rPr lang="en-US" sz="2600" b="1" i="0" u="none" dirty="0">
                <a:solidFill>
                  <a:schemeClr val="dk1"/>
                </a:solidFill>
                <a:latin typeface="Times New Roman"/>
                <a:ea typeface="Times New Roman"/>
                <a:cs typeface="Times New Roman"/>
                <a:sym typeface="Times New Roman"/>
              </a:rPr>
              <a:t> Architecture (contd..)</a:t>
            </a:r>
            <a:endParaRPr dirty="0"/>
          </a:p>
        </p:txBody>
      </p:sp>
      <p:sp>
        <p:nvSpPr>
          <p:cNvPr id="362" name="Google Shape;362;p55"/>
          <p:cNvSpPr txBox="1">
            <a:spLocks noGrp="1"/>
          </p:cNvSpPr>
          <p:nvPr>
            <p:ph type="body" idx="1"/>
          </p:nvPr>
        </p:nvSpPr>
        <p:spPr>
          <a:xfrm>
            <a:off x="457199" y="975360"/>
            <a:ext cx="8085909" cy="5501640"/>
          </a:xfrm>
          <a:prstGeom prst="rect">
            <a:avLst/>
          </a:prstGeom>
          <a:noFill/>
          <a:ln>
            <a:noFill/>
          </a:ln>
        </p:spPr>
        <p:txBody>
          <a:bodyPr spcFirstLastPara="1" wrap="square" lIns="91425" tIns="45700" rIns="91425" bIns="45700" anchor="t" anchorCtr="0">
            <a:noAutofit/>
          </a:bodyPr>
          <a:lstStyle/>
          <a:p>
            <a:pPr marL="0" indent="0" algn="just">
              <a:spcBef>
                <a:spcPts val="0"/>
              </a:spcBef>
              <a:buSzPts val="2400"/>
              <a:buNone/>
            </a:pPr>
            <a:r>
              <a:rPr lang="en-US" sz="2000" b="1" u="sng" dirty="0">
                <a:latin typeface="Times New Roman"/>
                <a:cs typeface="Times New Roman"/>
                <a:sym typeface="Times New Roman"/>
              </a:rPr>
              <a:t>1. Relational Data Modeling </a:t>
            </a:r>
          </a:p>
          <a:p>
            <a:pPr marL="0" indent="0" algn="just">
              <a:spcBef>
                <a:spcPts val="0"/>
              </a:spcBef>
              <a:buSzPts val="2400"/>
              <a:buNone/>
            </a:pPr>
            <a:r>
              <a:rPr lang="en-US" sz="2000" b="1" u="sng" dirty="0">
                <a:latin typeface="Times New Roman"/>
                <a:cs typeface="Times New Roman"/>
                <a:sym typeface="Times New Roman"/>
              </a:rPr>
              <a:t>E-R Diagram</a:t>
            </a:r>
          </a:p>
          <a:p>
            <a:pPr marL="342900" algn="just">
              <a:spcBef>
                <a:spcPts val="0"/>
              </a:spcBef>
              <a:buSzPts val="2400"/>
            </a:pPr>
            <a:r>
              <a:rPr lang="en-US" sz="2000" dirty="0">
                <a:latin typeface="Times New Roman"/>
                <a:cs typeface="Times New Roman"/>
                <a:sym typeface="Times New Roman"/>
              </a:rPr>
              <a:t>Logical modeling is done with the help of E-R diagrams </a:t>
            </a:r>
          </a:p>
          <a:p>
            <a:pPr marL="342900" algn="just">
              <a:spcBef>
                <a:spcPts val="0"/>
              </a:spcBef>
              <a:buSzPts val="2400"/>
            </a:pPr>
            <a:r>
              <a:rPr lang="en-US" sz="2000" dirty="0">
                <a:latin typeface="Times New Roman"/>
                <a:cs typeface="Times New Roman"/>
                <a:sym typeface="Times New Roman"/>
              </a:rPr>
              <a:t>E- R diagram consists of Entity set, attributes for every entity and relationship between them</a:t>
            </a:r>
          </a:p>
          <a:p>
            <a:pPr marL="342900" algn="just">
              <a:spcBef>
                <a:spcPts val="0"/>
              </a:spcBef>
              <a:buSzPts val="2400"/>
            </a:pPr>
            <a:r>
              <a:rPr lang="en-US" sz="2000" dirty="0">
                <a:latin typeface="Times New Roman"/>
                <a:cs typeface="Times New Roman"/>
                <a:sym typeface="Times New Roman"/>
              </a:rPr>
              <a:t>Relationship can be one-to-one, one-to-many or many-to-many</a:t>
            </a:r>
          </a:p>
          <a:p>
            <a:pPr marL="342900" algn="just">
              <a:spcBef>
                <a:spcPts val="0"/>
              </a:spcBef>
              <a:buSzPts val="2400"/>
            </a:pPr>
            <a:r>
              <a:rPr lang="en-US" sz="2000" dirty="0">
                <a:latin typeface="Times New Roman"/>
                <a:cs typeface="Times New Roman"/>
                <a:sym typeface="Times New Roman"/>
              </a:rPr>
              <a:t>Primary Key and Foreign key can be specified in the E-R diagrams</a:t>
            </a:r>
          </a:p>
          <a:p>
            <a:pPr marL="342900" algn="just">
              <a:spcBef>
                <a:spcPts val="0"/>
              </a:spcBef>
              <a:buSzPts val="2400"/>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342900" algn="just">
              <a:spcBef>
                <a:spcPts val="0"/>
              </a:spcBef>
              <a:buSzPts val="2400"/>
            </a:pPr>
            <a:endParaRPr lang="en-US" sz="2000"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sz="2000" dirty="0">
              <a:latin typeface="Times New Roman" pitchFamily="18" charset="0"/>
              <a:cs typeface="Times New Roman" pitchFamily="18" charset="0"/>
            </a:endParaRPr>
          </a:p>
          <a:p>
            <a:pPr indent="-457200" algn="just">
              <a:spcBef>
                <a:spcPts val="1000"/>
              </a:spcBef>
              <a:buSzPts val="2400"/>
              <a:buNone/>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400"/>
              <a:buFont typeface="Arial"/>
              <a:buNone/>
            </a:pPr>
            <a:endParaRPr dirty="0"/>
          </a:p>
          <a:p>
            <a:pPr marL="342900" marR="0" lvl="0" indent="-215900" algn="l" rtl="0">
              <a:spcBef>
                <a:spcPts val="1400"/>
              </a:spcBef>
              <a:spcAft>
                <a:spcPts val="0"/>
              </a:spcAft>
              <a:buClr>
                <a:schemeClr val="dk1"/>
              </a:buClr>
              <a:buSzPts val="2000"/>
              <a:buFont typeface="Arial"/>
              <a:buNone/>
            </a:pPr>
            <a:endParaRPr sz="2000" b="0" i="0" u="none" dirty="0">
              <a:solidFill>
                <a:schemeClr val="dk1"/>
              </a:solidFill>
              <a:latin typeface="Times New Roman"/>
              <a:ea typeface="Times New Roman"/>
              <a:cs typeface="Times New Roman"/>
              <a:sym typeface="Times New Roman"/>
            </a:endParaRPr>
          </a:p>
        </p:txBody>
      </p:sp>
      <p:pic>
        <p:nvPicPr>
          <p:cNvPr id="2" name="Picture 1">
            <a:extLst>
              <a:ext uri="{FF2B5EF4-FFF2-40B4-BE49-F238E27FC236}">
                <a16:creationId xmlns:a16="http://schemas.microsoft.com/office/drawing/2014/main" id="{4AB8BDC0-6B84-35D5-1064-4F18A6963493}"/>
              </a:ext>
            </a:extLst>
          </p:cNvPr>
          <p:cNvPicPr>
            <a:picLocks noChangeAspect="1"/>
          </p:cNvPicPr>
          <p:nvPr/>
        </p:nvPicPr>
        <p:blipFill rotWithShape="1">
          <a:blip r:embed="rId3">
            <a:extLst>
              <a:ext uri="{28A0092B-C50C-407E-A947-70E740481C1C}">
                <a14:useLocalDpi xmlns:a14="http://schemas.microsoft.com/office/drawing/2010/main" val="0"/>
              </a:ext>
            </a:extLst>
          </a:blip>
          <a:srcRect t="5805" b="4789"/>
          <a:stretch/>
        </p:blipFill>
        <p:spPr bwMode="auto">
          <a:xfrm>
            <a:off x="1299845" y="3652520"/>
            <a:ext cx="5731510" cy="234696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30021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a:spLocks noGrp="1"/>
          </p:cNvSpPr>
          <p:nvPr>
            <p:ph type="title"/>
          </p:nvPr>
        </p:nvSpPr>
        <p:spPr>
          <a:xfrm>
            <a:off x="457200" y="274637"/>
            <a:ext cx="8229600"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Enterprise Architecture (contd..)</a:t>
            </a:r>
            <a:endParaRPr/>
          </a:p>
        </p:txBody>
      </p:sp>
      <p:sp>
        <p:nvSpPr>
          <p:cNvPr id="132" name="Google Shape;132;p20"/>
          <p:cNvSpPr txBox="1">
            <a:spLocks noGrp="1"/>
          </p:cNvSpPr>
          <p:nvPr>
            <p:ph type="body" idx="1"/>
          </p:nvPr>
        </p:nvSpPr>
        <p:spPr>
          <a:xfrm>
            <a:off x="457200" y="1371600"/>
            <a:ext cx="8229600" cy="4754562"/>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None/>
            </a:pPr>
            <a:r>
              <a:rPr lang="en-US" sz="3200" b="0" i="0" u="none">
                <a:solidFill>
                  <a:schemeClr val="dk1"/>
                </a:solidFill>
                <a:latin typeface="Times New Roman"/>
                <a:ea typeface="Times New Roman"/>
                <a:cs typeface="Times New Roman"/>
                <a:sym typeface="Times New Roman"/>
              </a:rPr>
              <a:t> </a:t>
            </a:r>
            <a:r>
              <a:rPr lang="en-US" sz="2000" b="0" i="0" u="none">
                <a:solidFill>
                  <a:schemeClr val="dk1"/>
                </a:solidFill>
                <a:latin typeface="Times New Roman"/>
                <a:ea typeface="Times New Roman"/>
                <a:cs typeface="Times New Roman"/>
                <a:sym typeface="Times New Roman"/>
              </a:rPr>
              <a:t>4 sub-architectures  or domains  of TOGAF</a:t>
            </a:r>
            <a:endParaRPr/>
          </a:p>
          <a:p>
            <a:pPr marL="342900" marR="0" lvl="0" indent="-215900" algn="l" rtl="0">
              <a:spcBef>
                <a:spcPts val="4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p:txBody>
      </p:sp>
      <p:pic>
        <p:nvPicPr>
          <p:cNvPr id="133" name="Google Shape;133;p20"/>
          <p:cNvPicPr preferRelativeResize="0"/>
          <p:nvPr/>
        </p:nvPicPr>
        <p:blipFill rotWithShape="1">
          <a:blip r:embed="rId3">
            <a:alphaModFix/>
          </a:blip>
          <a:srcRect/>
          <a:stretch/>
        </p:blipFill>
        <p:spPr>
          <a:xfrm>
            <a:off x="2809875" y="2200275"/>
            <a:ext cx="3914775" cy="3640137"/>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5"/>
          <p:cNvSpPr txBox="1">
            <a:spLocks noGrp="1"/>
          </p:cNvSpPr>
          <p:nvPr>
            <p:ph type="title"/>
          </p:nvPr>
        </p:nvSpPr>
        <p:spPr>
          <a:xfrm>
            <a:off x="381000" y="152400"/>
            <a:ext cx="7086600" cy="685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dirty="0">
                <a:latin typeface="Times New Roman"/>
                <a:ea typeface="Times New Roman"/>
                <a:cs typeface="Times New Roman"/>
                <a:sym typeface="Times New Roman"/>
              </a:rPr>
              <a:t>Data</a:t>
            </a:r>
            <a:r>
              <a:rPr lang="en-US" sz="2600" b="1" i="0" u="none" dirty="0">
                <a:solidFill>
                  <a:schemeClr val="dk1"/>
                </a:solidFill>
                <a:latin typeface="Times New Roman"/>
                <a:ea typeface="Times New Roman"/>
                <a:cs typeface="Times New Roman"/>
                <a:sym typeface="Times New Roman"/>
              </a:rPr>
              <a:t> Architecture (contd..)</a:t>
            </a:r>
            <a:endParaRPr dirty="0"/>
          </a:p>
        </p:txBody>
      </p:sp>
      <p:sp>
        <p:nvSpPr>
          <p:cNvPr id="362" name="Google Shape;362;p55"/>
          <p:cNvSpPr txBox="1">
            <a:spLocks noGrp="1"/>
          </p:cNvSpPr>
          <p:nvPr>
            <p:ph type="body" idx="1"/>
          </p:nvPr>
        </p:nvSpPr>
        <p:spPr>
          <a:xfrm>
            <a:off x="457199" y="975360"/>
            <a:ext cx="8424334" cy="5730240"/>
          </a:xfrm>
          <a:prstGeom prst="rect">
            <a:avLst/>
          </a:prstGeom>
          <a:noFill/>
          <a:ln>
            <a:noFill/>
          </a:ln>
        </p:spPr>
        <p:txBody>
          <a:bodyPr spcFirstLastPara="1" wrap="square" lIns="91425" tIns="45700" rIns="91425" bIns="45700" anchor="t" anchorCtr="0">
            <a:noAutofit/>
          </a:bodyPr>
          <a:lstStyle/>
          <a:p>
            <a:pPr marL="0" indent="0" algn="just">
              <a:spcBef>
                <a:spcPts val="0"/>
              </a:spcBef>
              <a:buSzPts val="2400"/>
              <a:buNone/>
            </a:pPr>
            <a:r>
              <a:rPr lang="en-US" sz="2000" b="1" u="sng" dirty="0">
                <a:latin typeface="Times New Roman"/>
                <a:cs typeface="Times New Roman"/>
                <a:sym typeface="Times New Roman"/>
              </a:rPr>
              <a:t>1. Relational Data Modeling </a:t>
            </a:r>
          </a:p>
          <a:p>
            <a:pPr marL="0" indent="0" algn="just">
              <a:spcBef>
                <a:spcPts val="0"/>
              </a:spcBef>
              <a:buSzPts val="2400"/>
              <a:buNone/>
            </a:pPr>
            <a:r>
              <a:rPr lang="en-US" sz="2000" b="1" u="sng" dirty="0">
                <a:latin typeface="Times New Roman"/>
                <a:cs typeface="Times New Roman"/>
                <a:sym typeface="Times New Roman"/>
              </a:rPr>
              <a:t>E-R Diagrams</a:t>
            </a:r>
          </a:p>
          <a:p>
            <a:pPr marL="0" indent="0" algn="just">
              <a:spcBef>
                <a:spcPts val="0"/>
              </a:spcBef>
              <a:buSzPts val="2400"/>
              <a:buNone/>
            </a:pPr>
            <a:r>
              <a:rPr lang="en-US" sz="2000" b="1" u="sng" dirty="0">
                <a:latin typeface="Times New Roman"/>
                <a:cs typeface="Times New Roman"/>
                <a:sym typeface="Times New Roman"/>
              </a:rPr>
              <a:t>Different Variations of Relationships</a:t>
            </a:r>
          </a:p>
          <a:p>
            <a:pPr indent="-457200" algn="just">
              <a:spcBef>
                <a:spcPts val="0"/>
              </a:spcBef>
              <a:buSzPts val="2400"/>
              <a:buAutoNum type="alphaLcPeriod"/>
            </a:pPr>
            <a:r>
              <a:rPr lang="en-US" sz="2000" b="1" dirty="0">
                <a:latin typeface="Times New Roman"/>
                <a:cs typeface="Times New Roman"/>
                <a:sym typeface="Times New Roman"/>
              </a:rPr>
              <a:t>Recursive Relationship</a:t>
            </a:r>
          </a:p>
          <a:p>
            <a:pPr marL="342900" algn="just">
              <a:spcBef>
                <a:spcPts val="0"/>
              </a:spcBef>
              <a:buSzPts val="2400"/>
            </a:pPr>
            <a:r>
              <a:rPr lang="en-US" sz="2000" dirty="0">
                <a:latin typeface="Times New Roman"/>
                <a:cs typeface="Times New Roman"/>
                <a:sym typeface="Times New Roman"/>
              </a:rPr>
              <a:t>Relationship among entities(rows) of the same table is called recursive relationship</a:t>
            </a:r>
          </a:p>
          <a:p>
            <a:pPr marL="342900" algn="just">
              <a:spcBef>
                <a:spcPts val="0"/>
              </a:spcBef>
              <a:buSzPts val="2400"/>
            </a:pPr>
            <a:r>
              <a:rPr lang="en-US" sz="2000" dirty="0">
                <a:latin typeface="Times New Roman"/>
                <a:cs typeface="Times New Roman"/>
                <a:sym typeface="Times New Roman"/>
              </a:rPr>
              <a:t>Example:</a:t>
            </a:r>
          </a:p>
          <a:p>
            <a:pPr marL="0" indent="0" algn="just">
              <a:spcBef>
                <a:spcPts val="0"/>
              </a:spcBef>
              <a:buSzPts val="2400"/>
              <a:buNone/>
            </a:pPr>
            <a:r>
              <a:rPr lang="en-US" sz="2000" dirty="0">
                <a:latin typeface="Times New Roman"/>
                <a:cs typeface="Times New Roman"/>
                <a:sym typeface="Times New Roman"/>
              </a:rPr>
              <a:t>	1. In a student table,  a student who is a class leader for another student</a:t>
            </a:r>
          </a:p>
          <a:p>
            <a:pPr marL="0" indent="0" algn="just">
              <a:spcBef>
                <a:spcPts val="0"/>
              </a:spcBef>
              <a:buSzPts val="2400"/>
              <a:buNone/>
            </a:pPr>
            <a:endParaRPr lang="en-US" sz="2000"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lang="en-US" sz="2000" dirty="0">
              <a:latin typeface="Times New Roman" pitchFamily="18" charset="0"/>
              <a:cs typeface="Times New Roman" pitchFamily="18" charset="0"/>
            </a:endParaRPr>
          </a:p>
          <a:p>
            <a:pPr marL="457200" marR="0" lvl="0" indent="-457200" algn="just" rtl="0">
              <a:lnSpc>
                <a:spcPct val="100000"/>
              </a:lnSpc>
              <a:spcBef>
                <a:spcPts val="0"/>
              </a:spcBef>
              <a:spcAft>
                <a:spcPts val="0"/>
              </a:spcAft>
              <a:buClr>
                <a:schemeClr val="dk1"/>
              </a:buClr>
              <a:buSzPts val="2400"/>
              <a:buFont typeface="Arial"/>
              <a:buNone/>
            </a:pPr>
            <a:endParaRPr lang="en-IN" sz="2000" dirty="0">
              <a:latin typeface="Times New Roman" pitchFamily="18" charset="0"/>
              <a:cs typeface="Times New Roman" pitchFamily="18" charset="0"/>
            </a:endParaRPr>
          </a:p>
          <a:p>
            <a:pPr marL="457200" marR="0" lvl="0" indent="-457200" algn="just" rtl="0">
              <a:lnSpc>
                <a:spcPct val="100000"/>
              </a:lnSpc>
              <a:spcBef>
                <a:spcPts val="0"/>
              </a:spcBef>
              <a:spcAft>
                <a:spcPts val="0"/>
              </a:spcAft>
              <a:buClr>
                <a:schemeClr val="dk1"/>
              </a:buClr>
              <a:buSzPts val="2400"/>
              <a:buFont typeface="Arial"/>
              <a:buNone/>
            </a:pPr>
            <a:endParaRPr lang="en-IN" sz="2000" dirty="0">
              <a:latin typeface="Times New Roman" pitchFamily="18" charset="0"/>
              <a:cs typeface="Times New Roman" pitchFamily="18" charset="0"/>
            </a:endParaRPr>
          </a:p>
          <a:p>
            <a:pPr marL="457200" marR="0" lvl="0" indent="-457200" algn="just" rtl="0">
              <a:lnSpc>
                <a:spcPct val="100000"/>
              </a:lnSpc>
              <a:spcBef>
                <a:spcPts val="0"/>
              </a:spcBef>
              <a:spcAft>
                <a:spcPts val="0"/>
              </a:spcAft>
              <a:buClr>
                <a:schemeClr val="dk1"/>
              </a:buClr>
              <a:buSzPts val="2400"/>
              <a:buFont typeface="Arial"/>
              <a:buNone/>
            </a:pPr>
            <a:endParaRPr lang="en-IN" sz="2000" dirty="0">
              <a:latin typeface="Times New Roman" pitchFamily="18" charset="0"/>
              <a:cs typeface="Times New Roman" pitchFamily="18" charset="0"/>
            </a:endParaRPr>
          </a:p>
          <a:p>
            <a:pPr marL="457200" marR="0" lvl="0" indent="-457200" algn="just" rtl="0">
              <a:lnSpc>
                <a:spcPct val="100000"/>
              </a:lnSpc>
              <a:spcBef>
                <a:spcPts val="0"/>
              </a:spcBef>
              <a:spcAft>
                <a:spcPts val="0"/>
              </a:spcAft>
              <a:buClr>
                <a:schemeClr val="dk1"/>
              </a:buClr>
              <a:buSzPts val="2400"/>
              <a:buFont typeface="Arial"/>
              <a:buNone/>
            </a:pPr>
            <a:endParaRPr lang="en-IN" sz="2000" dirty="0">
              <a:latin typeface="Times New Roman" pitchFamily="18" charset="0"/>
              <a:cs typeface="Times New Roman" pitchFamily="18" charset="0"/>
            </a:endParaRPr>
          </a:p>
          <a:p>
            <a:pPr marL="457200" marR="0" lvl="0" indent="-457200" algn="just" rtl="0">
              <a:lnSpc>
                <a:spcPct val="100000"/>
              </a:lnSpc>
              <a:spcBef>
                <a:spcPts val="0"/>
              </a:spcBef>
              <a:spcAft>
                <a:spcPts val="0"/>
              </a:spcAft>
              <a:buClr>
                <a:schemeClr val="dk1"/>
              </a:buClr>
              <a:buSzPts val="2400"/>
              <a:buFont typeface="Arial"/>
              <a:buNone/>
            </a:pPr>
            <a:endParaRPr lang="en-IN" sz="2000" dirty="0">
              <a:latin typeface="Times New Roman" pitchFamily="18" charset="0"/>
              <a:cs typeface="Times New Roman" pitchFamily="18" charset="0"/>
            </a:endParaRPr>
          </a:p>
          <a:p>
            <a:pPr marL="457200" marR="0" lvl="0" indent="-457200" algn="just" rtl="0">
              <a:lnSpc>
                <a:spcPct val="100000"/>
              </a:lnSpc>
              <a:spcBef>
                <a:spcPts val="0"/>
              </a:spcBef>
              <a:spcAft>
                <a:spcPts val="0"/>
              </a:spcAft>
              <a:buClr>
                <a:schemeClr val="dk1"/>
              </a:buClr>
              <a:buSzPts val="2400"/>
              <a:buFont typeface="Arial"/>
              <a:buNone/>
            </a:pPr>
            <a:endParaRPr lang="en-IN" sz="2000" dirty="0">
              <a:latin typeface="Times New Roman" pitchFamily="18" charset="0"/>
              <a:cs typeface="Times New Roman" pitchFamily="18" charset="0"/>
            </a:endParaRPr>
          </a:p>
          <a:p>
            <a:pPr marL="457200" marR="0" lvl="0" indent="-457200" algn="just" rtl="0">
              <a:lnSpc>
                <a:spcPct val="100000"/>
              </a:lnSpc>
              <a:spcBef>
                <a:spcPts val="0"/>
              </a:spcBef>
              <a:spcAft>
                <a:spcPts val="0"/>
              </a:spcAft>
              <a:buClr>
                <a:schemeClr val="dk1"/>
              </a:buClr>
              <a:buSzPts val="2400"/>
              <a:buFont typeface="Arial"/>
              <a:buNone/>
            </a:pPr>
            <a:r>
              <a:rPr lang="en-IN" sz="2000" dirty="0">
                <a:latin typeface="Times New Roman" pitchFamily="18" charset="0"/>
                <a:cs typeface="Times New Roman" pitchFamily="18" charset="0"/>
              </a:rPr>
              <a:t>                2. In a Bank employee table, a employee whose is a manger for</a:t>
            </a:r>
          </a:p>
          <a:p>
            <a:pPr marL="457200" marR="0" lvl="0" indent="-457200" algn="just" rtl="0">
              <a:lnSpc>
                <a:spcPct val="100000"/>
              </a:lnSpc>
              <a:spcBef>
                <a:spcPts val="0"/>
              </a:spcBef>
              <a:spcAft>
                <a:spcPts val="0"/>
              </a:spcAft>
              <a:buClr>
                <a:schemeClr val="dk1"/>
              </a:buClr>
              <a:buSzPts val="2400"/>
              <a:buFont typeface="Arial"/>
              <a:buNone/>
            </a:pPr>
            <a:r>
              <a:rPr lang="en-IN" sz="2000" dirty="0">
                <a:latin typeface="Times New Roman" pitchFamily="18" charset="0"/>
                <a:cs typeface="Times New Roman" pitchFamily="18" charset="0"/>
              </a:rPr>
              <a:t>                    another employee</a:t>
            </a:r>
            <a:endParaRPr sz="2000" dirty="0">
              <a:latin typeface="Times New Roman" pitchFamily="18" charset="0"/>
              <a:cs typeface="Times New Roman" pitchFamily="18" charset="0"/>
            </a:endParaRPr>
          </a:p>
          <a:p>
            <a:pPr indent="-457200" algn="just">
              <a:spcBef>
                <a:spcPts val="1000"/>
              </a:spcBef>
              <a:buSzPts val="2400"/>
              <a:buNone/>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400"/>
              <a:buFont typeface="Arial"/>
              <a:buNone/>
            </a:pPr>
            <a:endParaRPr dirty="0"/>
          </a:p>
          <a:p>
            <a:pPr marL="342900" marR="0" lvl="0" indent="-215900" algn="l" rtl="0">
              <a:spcBef>
                <a:spcPts val="1400"/>
              </a:spcBef>
              <a:spcAft>
                <a:spcPts val="0"/>
              </a:spcAft>
              <a:buClr>
                <a:schemeClr val="dk1"/>
              </a:buClr>
              <a:buSzPts val="2000"/>
              <a:buFont typeface="Arial"/>
              <a:buNone/>
            </a:pPr>
            <a:endParaRPr sz="2000" b="0" i="0" u="none" dirty="0">
              <a:solidFill>
                <a:schemeClr val="dk1"/>
              </a:solidFill>
              <a:latin typeface="Times New Roman"/>
              <a:ea typeface="Times New Roman"/>
              <a:cs typeface="Times New Roman"/>
              <a:sym typeface="Times New Roman"/>
            </a:endParaRPr>
          </a:p>
        </p:txBody>
      </p:sp>
      <p:pic>
        <p:nvPicPr>
          <p:cNvPr id="2" name="Picture 1">
            <a:extLst>
              <a:ext uri="{FF2B5EF4-FFF2-40B4-BE49-F238E27FC236}">
                <a16:creationId xmlns:a16="http://schemas.microsoft.com/office/drawing/2014/main" id="{6106716F-A89B-FD96-0742-30995C7310E6}"/>
              </a:ext>
            </a:extLst>
          </p:cNvPr>
          <p:cNvPicPr>
            <a:picLocks noChangeAspect="1"/>
          </p:cNvPicPr>
          <p:nvPr/>
        </p:nvPicPr>
        <p:blipFill>
          <a:blip r:embed="rId3"/>
          <a:stretch>
            <a:fillRect/>
          </a:stretch>
        </p:blipFill>
        <p:spPr>
          <a:xfrm>
            <a:off x="2207525" y="3588173"/>
            <a:ext cx="3755283" cy="2294467"/>
          </a:xfrm>
          <a:prstGeom prst="rect">
            <a:avLst/>
          </a:prstGeom>
        </p:spPr>
      </p:pic>
    </p:spTree>
    <p:extLst>
      <p:ext uri="{BB962C8B-B14F-4D97-AF65-F5344CB8AC3E}">
        <p14:creationId xmlns:p14="http://schemas.microsoft.com/office/powerpoint/2010/main" val="9348979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5"/>
          <p:cNvSpPr txBox="1">
            <a:spLocks noGrp="1"/>
          </p:cNvSpPr>
          <p:nvPr>
            <p:ph type="title"/>
          </p:nvPr>
        </p:nvSpPr>
        <p:spPr>
          <a:xfrm>
            <a:off x="381000" y="152400"/>
            <a:ext cx="7086600" cy="685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dirty="0">
                <a:latin typeface="Times New Roman"/>
                <a:ea typeface="Times New Roman"/>
                <a:cs typeface="Times New Roman"/>
                <a:sym typeface="Times New Roman"/>
              </a:rPr>
              <a:t>Data</a:t>
            </a:r>
            <a:r>
              <a:rPr lang="en-US" sz="2600" b="1" i="0" u="none" dirty="0">
                <a:solidFill>
                  <a:schemeClr val="dk1"/>
                </a:solidFill>
                <a:latin typeface="Times New Roman"/>
                <a:ea typeface="Times New Roman"/>
                <a:cs typeface="Times New Roman"/>
                <a:sym typeface="Times New Roman"/>
              </a:rPr>
              <a:t> Architecture (contd..)</a:t>
            </a:r>
            <a:endParaRPr dirty="0"/>
          </a:p>
        </p:txBody>
      </p:sp>
      <p:sp>
        <p:nvSpPr>
          <p:cNvPr id="362" name="Google Shape;362;p55"/>
          <p:cNvSpPr txBox="1">
            <a:spLocks noGrp="1"/>
          </p:cNvSpPr>
          <p:nvPr>
            <p:ph type="body" idx="1"/>
          </p:nvPr>
        </p:nvSpPr>
        <p:spPr>
          <a:xfrm>
            <a:off x="457199" y="975360"/>
            <a:ext cx="8085909" cy="5501640"/>
          </a:xfrm>
          <a:prstGeom prst="rect">
            <a:avLst/>
          </a:prstGeom>
          <a:noFill/>
          <a:ln>
            <a:noFill/>
          </a:ln>
        </p:spPr>
        <p:txBody>
          <a:bodyPr spcFirstLastPara="1" wrap="square" lIns="91425" tIns="45700" rIns="91425" bIns="45700" anchor="t" anchorCtr="0">
            <a:noAutofit/>
          </a:bodyPr>
          <a:lstStyle/>
          <a:p>
            <a:pPr marL="0" indent="0" algn="just">
              <a:spcBef>
                <a:spcPts val="0"/>
              </a:spcBef>
              <a:buSzPts val="2400"/>
              <a:buNone/>
            </a:pPr>
            <a:r>
              <a:rPr lang="en-US" sz="2000" b="1" u="sng" dirty="0">
                <a:latin typeface="Times New Roman"/>
                <a:cs typeface="Times New Roman"/>
                <a:sym typeface="Times New Roman"/>
              </a:rPr>
              <a:t>1. Relational Data Modeling </a:t>
            </a:r>
          </a:p>
          <a:p>
            <a:pPr marL="0" indent="0" algn="just">
              <a:spcBef>
                <a:spcPts val="0"/>
              </a:spcBef>
              <a:buSzPts val="2400"/>
              <a:buNone/>
            </a:pPr>
            <a:r>
              <a:rPr lang="en-US" sz="2000" b="1" u="sng" dirty="0">
                <a:latin typeface="Times New Roman"/>
                <a:cs typeface="Times New Roman"/>
                <a:sym typeface="Times New Roman"/>
              </a:rPr>
              <a:t>E-R Diagrams</a:t>
            </a:r>
          </a:p>
          <a:p>
            <a:pPr marL="0" indent="0" algn="just">
              <a:spcBef>
                <a:spcPts val="0"/>
              </a:spcBef>
              <a:buSzPts val="2400"/>
              <a:buNone/>
            </a:pPr>
            <a:r>
              <a:rPr lang="en-US" sz="2000" b="1" u="sng" dirty="0">
                <a:latin typeface="Times New Roman"/>
                <a:cs typeface="Times New Roman"/>
                <a:sym typeface="Times New Roman"/>
              </a:rPr>
              <a:t>Different Variations of Relationships</a:t>
            </a:r>
          </a:p>
          <a:p>
            <a:pPr marL="0" indent="0" algn="just">
              <a:spcBef>
                <a:spcPts val="0"/>
              </a:spcBef>
              <a:buSzPts val="2400"/>
              <a:buNone/>
            </a:pPr>
            <a:r>
              <a:rPr lang="en-US" sz="2000" b="1" dirty="0">
                <a:latin typeface="Times New Roman"/>
                <a:cs typeface="Times New Roman"/>
                <a:sym typeface="Times New Roman"/>
              </a:rPr>
              <a:t>b. Supertype-subtype Relationship</a:t>
            </a:r>
          </a:p>
          <a:p>
            <a:pPr marL="342900" algn="just">
              <a:spcBef>
                <a:spcPts val="0"/>
              </a:spcBef>
              <a:buSzPts val="2400"/>
            </a:pPr>
            <a:r>
              <a:rPr lang="en-US" sz="2000" dirty="0">
                <a:latin typeface="Times New Roman"/>
                <a:cs typeface="Times New Roman"/>
                <a:sym typeface="Times New Roman"/>
              </a:rPr>
              <a:t>This relationship is similar to Generalization relationship </a:t>
            </a:r>
          </a:p>
          <a:p>
            <a:pPr marL="342900" algn="just">
              <a:spcBef>
                <a:spcPts val="0"/>
              </a:spcBef>
              <a:buSzPts val="2400"/>
            </a:pPr>
            <a:r>
              <a:rPr lang="en-US" sz="2000" dirty="0">
                <a:latin typeface="Times New Roman"/>
                <a:cs typeface="Times New Roman"/>
                <a:sym typeface="Times New Roman"/>
              </a:rPr>
              <a:t>Customer can be Prospect customer or Loan customer. Customer is the Supertype and Prospect customer and Loan Customer are the subtype</a:t>
            </a:r>
          </a:p>
          <a:p>
            <a:pPr marL="0" indent="0" algn="just">
              <a:spcBef>
                <a:spcPts val="0"/>
              </a:spcBef>
              <a:buSzPts val="2400"/>
              <a:buNone/>
            </a:pPr>
            <a:endParaRPr lang="en-US" sz="2000" b="1" u="sng" dirty="0">
              <a:latin typeface="Times New Roman"/>
              <a:cs typeface="Times New Roman"/>
              <a:sym typeface="Times New Roman"/>
            </a:endParaRPr>
          </a:p>
          <a:p>
            <a:pPr marL="457200" marR="0" lvl="0" indent="-457200" algn="just" rtl="0">
              <a:lnSpc>
                <a:spcPct val="100000"/>
              </a:lnSpc>
              <a:spcBef>
                <a:spcPts val="0"/>
              </a:spcBef>
              <a:spcAft>
                <a:spcPts val="0"/>
              </a:spcAft>
              <a:buClr>
                <a:schemeClr val="dk1"/>
              </a:buClr>
              <a:buSzPts val="2400"/>
              <a:buFont typeface="Arial"/>
              <a:buNone/>
            </a:pPr>
            <a:endParaRPr sz="2000" dirty="0">
              <a:latin typeface="Times New Roman" pitchFamily="18" charset="0"/>
              <a:cs typeface="Times New Roman" pitchFamily="18" charset="0"/>
            </a:endParaRPr>
          </a:p>
          <a:p>
            <a:pPr indent="-457200" algn="just">
              <a:spcBef>
                <a:spcPts val="1000"/>
              </a:spcBef>
              <a:buSzPts val="2400"/>
              <a:buNone/>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400"/>
              <a:buFont typeface="Arial"/>
              <a:buNone/>
            </a:pPr>
            <a:endParaRPr dirty="0"/>
          </a:p>
          <a:p>
            <a:pPr marL="342900" marR="0" lvl="0" indent="-215900" algn="l" rtl="0">
              <a:spcBef>
                <a:spcPts val="1400"/>
              </a:spcBef>
              <a:spcAft>
                <a:spcPts val="0"/>
              </a:spcAft>
              <a:buClr>
                <a:schemeClr val="dk1"/>
              </a:buClr>
              <a:buSzPts val="2000"/>
              <a:buFont typeface="Arial"/>
              <a:buNone/>
            </a:pPr>
            <a:endParaRPr sz="2000" b="0" i="0" u="none" dirty="0">
              <a:solidFill>
                <a:schemeClr val="dk1"/>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F0FAFB71-38CA-C049-A035-7316979A106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95556" y="3389451"/>
            <a:ext cx="4457488" cy="3087549"/>
          </a:xfrm>
          <a:prstGeom prst="rect">
            <a:avLst/>
          </a:prstGeom>
          <a:noFill/>
          <a:ln>
            <a:noFill/>
          </a:ln>
        </p:spPr>
      </p:pic>
    </p:spTree>
    <p:extLst>
      <p:ext uri="{BB962C8B-B14F-4D97-AF65-F5344CB8AC3E}">
        <p14:creationId xmlns:p14="http://schemas.microsoft.com/office/powerpoint/2010/main" val="12699550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5"/>
          <p:cNvSpPr txBox="1">
            <a:spLocks noGrp="1"/>
          </p:cNvSpPr>
          <p:nvPr>
            <p:ph type="title"/>
          </p:nvPr>
        </p:nvSpPr>
        <p:spPr>
          <a:xfrm>
            <a:off x="381000" y="152400"/>
            <a:ext cx="7086600" cy="685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dirty="0">
                <a:latin typeface="Times New Roman"/>
                <a:ea typeface="Times New Roman"/>
                <a:cs typeface="Times New Roman"/>
                <a:sym typeface="Times New Roman"/>
              </a:rPr>
              <a:t>Data</a:t>
            </a:r>
            <a:r>
              <a:rPr lang="en-US" sz="2600" b="1" i="0" u="none" dirty="0">
                <a:solidFill>
                  <a:schemeClr val="dk1"/>
                </a:solidFill>
                <a:latin typeface="Times New Roman"/>
                <a:ea typeface="Times New Roman"/>
                <a:cs typeface="Times New Roman"/>
                <a:sym typeface="Times New Roman"/>
              </a:rPr>
              <a:t> Architecture (contd..)</a:t>
            </a:r>
            <a:endParaRPr dirty="0"/>
          </a:p>
        </p:txBody>
      </p:sp>
      <p:sp>
        <p:nvSpPr>
          <p:cNvPr id="362" name="Google Shape;362;p55"/>
          <p:cNvSpPr txBox="1">
            <a:spLocks noGrp="1"/>
          </p:cNvSpPr>
          <p:nvPr>
            <p:ph type="body" idx="1"/>
          </p:nvPr>
        </p:nvSpPr>
        <p:spPr>
          <a:xfrm>
            <a:off x="457199" y="975360"/>
            <a:ext cx="8085909" cy="5882640"/>
          </a:xfrm>
          <a:prstGeom prst="rect">
            <a:avLst/>
          </a:prstGeom>
          <a:noFill/>
          <a:ln>
            <a:noFill/>
          </a:ln>
        </p:spPr>
        <p:txBody>
          <a:bodyPr spcFirstLastPara="1" wrap="square" lIns="91425" tIns="45700" rIns="91425" bIns="45700" anchor="t" anchorCtr="0">
            <a:noAutofit/>
          </a:bodyPr>
          <a:lstStyle/>
          <a:p>
            <a:pPr marL="0" indent="0" algn="just">
              <a:spcBef>
                <a:spcPts val="0"/>
              </a:spcBef>
              <a:buSzPts val="2400"/>
              <a:buNone/>
            </a:pPr>
            <a:r>
              <a:rPr lang="en-US" sz="2000" b="1" u="sng" dirty="0">
                <a:latin typeface="Times New Roman"/>
                <a:cs typeface="Times New Roman"/>
                <a:sym typeface="Times New Roman"/>
              </a:rPr>
              <a:t>2. XML Data Modeling </a:t>
            </a:r>
          </a:p>
          <a:p>
            <a:pPr indent="-457200" algn="just">
              <a:spcBef>
                <a:spcPts val="0"/>
              </a:spcBef>
              <a:buSzPts val="2400"/>
            </a:pPr>
            <a:r>
              <a:rPr lang="en-US" sz="2000" dirty="0">
                <a:latin typeface="Times New Roman" pitchFamily="18" charset="0"/>
                <a:cs typeface="Times New Roman" pitchFamily="18" charset="0"/>
              </a:rPr>
              <a:t>XML is an extensible and structured markup language which describes data in a plain text format</a:t>
            </a:r>
          </a:p>
          <a:p>
            <a:pPr indent="-457200" algn="just">
              <a:spcBef>
                <a:spcPts val="0"/>
              </a:spcBef>
              <a:buSzPts val="2400"/>
            </a:pPr>
            <a:r>
              <a:rPr lang="en-US" sz="2000" dirty="0">
                <a:latin typeface="Times New Roman" pitchFamily="18" charset="0"/>
                <a:cs typeface="Times New Roman" pitchFamily="18" charset="0"/>
              </a:rPr>
              <a:t> XML represents information in a hierarchical fashion so in XML modeling also done in hierarchical nature. </a:t>
            </a:r>
            <a:r>
              <a:rPr lang="en-US" sz="2000" dirty="0" err="1">
                <a:latin typeface="Times New Roman" pitchFamily="18" charset="0"/>
                <a:cs typeface="Times New Roman" pitchFamily="18" charset="0"/>
              </a:rPr>
              <a:t>XMLSpy</a:t>
            </a:r>
            <a:r>
              <a:rPr lang="en-US" sz="2000" dirty="0">
                <a:latin typeface="Times New Roman" pitchFamily="18" charset="0"/>
                <a:cs typeface="Times New Roman" pitchFamily="18" charset="0"/>
              </a:rPr>
              <a:t> is one of the XML modeling tool</a:t>
            </a:r>
          </a:p>
          <a:p>
            <a:pPr indent="-457200" algn="just">
              <a:spcBef>
                <a:spcPts val="0"/>
              </a:spcBef>
              <a:buSzPts val="2400"/>
            </a:pPr>
            <a:endParaRPr lang="en-US" sz="2000" dirty="0">
              <a:latin typeface="Times New Roman" pitchFamily="18" charset="0"/>
              <a:cs typeface="Times New Roman" pitchFamily="18" charset="0"/>
            </a:endParaRPr>
          </a:p>
          <a:p>
            <a:pPr marL="0" indent="0" algn="just">
              <a:spcBef>
                <a:spcPts val="0"/>
              </a:spcBef>
              <a:buSzPts val="2400"/>
              <a:buNone/>
            </a:pPr>
            <a:endParaRPr lang="en-US" sz="2000" dirty="0">
              <a:latin typeface="Times New Roman" pitchFamily="18" charset="0"/>
              <a:cs typeface="Times New Roman" pitchFamily="18" charset="0"/>
            </a:endParaRPr>
          </a:p>
          <a:p>
            <a:pPr indent="-457200" algn="just">
              <a:spcBef>
                <a:spcPts val="0"/>
              </a:spcBef>
              <a:buSzPts val="2400"/>
            </a:pPr>
            <a:endParaRPr lang="en-US" sz="2000" dirty="0">
              <a:latin typeface="Times New Roman" pitchFamily="18" charset="0"/>
              <a:cs typeface="Times New Roman" pitchFamily="18" charset="0"/>
            </a:endParaRPr>
          </a:p>
          <a:p>
            <a:pPr marL="0" indent="0" algn="just">
              <a:spcBef>
                <a:spcPts val="0"/>
              </a:spcBef>
              <a:buSzPts val="2400"/>
              <a:buNone/>
            </a:pPr>
            <a:endParaRPr lang="en-US" sz="2000" dirty="0">
              <a:latin typeface="Times New Roman" pitchFamily="18" charset="0"/>
              <a:cs typeface="Times New Roman" pitchFamily="18" charset="0"/>
            </a:endParaRPr>
          </a:p>
          <a:p>
            <a:pPr indent="-457200" algn="just">
              <a:spcBef>
                <a:spcPts val="0"/>
              </a:spcBef>
              <a:buSzPts val="2400"/>
            </a:pPr>
            <a:endParaRPr lang="en-US" sz="2000" dirty="0">
              <a:latin typeface="Times New Roman" pitchFamily="18" charset="0"/>
              <a:cs typeface="Times New Roman" pitchFamily="18" charset="0"/>
            </a:endParaRPr>
          </a:p>
          <a:p>
            <a:pPr indent="-457200" algn="just">
              <a:spcBef>
                <a:spcPts val="0"/>
              </a:spcBef>
              <a:buSzPts val="2400"/>
            </a:pPr>
            <a:endParaRPr lang="en-US" sz="2000" dirty="0">
              <a:latin typeface="Times New Roman" pitchFamily="18" charset="0"/>
              <a:cs typeface="Times New Roman" pitchFamily="18" charset="0"/>
            </a:endParaRPr>
          </a:p>
          <a:p>
            <a:pPr indent="-457200" algn="just">
              <a:spcBef>
                <a:spcPts val="0"/>
              </a:spcBef>
              <a:buSzPts val="2400"/>
            </a:pPr>
            <a:endParaRPr lang="en-US" sz="2000" dirty="0">
              <a:latin typeface="Times New Roman" pitchFamily="18" charset="0"/>
              <a:cs typeface="Times New Roman" pitchFamily="18" charset="0"/>
            </a:endParaRPr>
          </a:p>
          <a:p>
            <a:pPr indent="-457200" algn="just">
              <a:spcBef>
                <a:spcPts val="0"/>
              </a:spcBef>
              <a:buSzPts val="2400"/>
            </a:pPr>
            <a:endParaRPr lang="en-US" sz="2000" dirty="0">
              <a:latin typeface="Times New Roman" pitchFamily="18" charset="0"/>
              <a:cs typeface="Times New Roman" pitchFamily="18" charset="0"/>
            </a:endParaRPr>
          </a:p>
          <a:p>
            <a:pPr indent="-457200" algn="just">
              <a:spcBef>
                <a:spcPts val="0"/>
              </a:spcBef>
              <a:buSzPts val="2400"/>
            </a:pPr>
            <a:r>
              <a:rPr lang="en-US" sz="2000" dirty="0">
                <a:latin typeface="Times New Roman" pitchFamily="18" charset="0"/>
                <a:cs typeface="Times New Roman" pitchFamily="18" charset="0"/>
              </a:rPr>
              <a:t>There is an XML Schema Definition(XSD) document which contains the grammar for the data stored in the XML document</a:t>
            </a:r>
          </a:p>
          <a:p>
            <a:pPr indent="-457200" algn="just">
              <a:spcBef>
                <a:spcPts val="0"/>
              </a:spcBef>
              <a:buSzPts val="2400"/>
            </a:pPr>
            <a:r>
              <a:rPr lang="en-US" sz="2000" dirty="0">
                <a:latin typeface="Times New Roman" pitchFamily="18" charset="0"/>
                <a:cs typeface="Times New Roman" pitchFamily="18" charset="0"/>
              </a:rPr>
              <a:t>XML Parsers APIs like Simple API for XML(SAX), Document Object Model(DOM), Streaming API for XML (</a:t>
            </a:r>
            <a:r>
              <a:rPr lang="en-US" sz="2000" dirty="0" err="1">
                <a:latin typeface="Times New Roman" pitchFamily="18" charset="0"/>
                <a:cs typeface="Times New Roman" pitchFamily="18" charset="0"/>
              </a:rPr>
              <a:t>StAX</a:t>
            </a:r>
            <a:r>
              <a:rPr lang="en-US" sz="2000" dirty="0">
                <a:latin typeface="Times New Roman" pitchFamily="18" charset="0"/>
                <a:cs typeface="Times New Roman" pitchFamily="18" charset="0"/>
              </a:rPr>
              <a:t>) are used to parse and read/write data from/to XML documents</a:t>
            </a:r>
          </a:p>
          <a:p>
            <a:pPr indent="-457200" algn="just">
              <a:spcBef>
                <a:spcPts val="1000"/>
              </a:spcBef>
              <a:buSzPts val="2400"/>
              <a:buNone/>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400"/>
              <a:buFont typeface="Arial"/>
              <a:buNone/>
            </a:pPr>
            <a:endParaRPr dirty="0"/>
          </a:p>
          <a:p>
            <a:pPr marL="342900" marR="0" lvl="0" indent="-215900" algn="l" rtl="0">
              <a:spcBef>
                <a:spcPts val="1400"/>
              </a:spcBef>
              <a:spcAft>
                <a:spcPts val="0"/>
              </a:spcAft>
              <a:buClr>
                <a:schemeClr val="dk1"/>
              </a:buClr>
              <a:buSzPts val="2000"/>
              <a:buFont typeface="Arial"/>
              <a:buNone/>
            </a:pPr>
            <a:endParaRPr sz="2000" b="0" i="0" u="none" dirty="0">
              <a:solidFill>
                <a:schemeClr val="dk1"/>
              </a:solidFill>
              <a:latin typeface="Times New Roman"/>
              <a:ea typeface="Times New Roman"/>
              <a:cs typeface="Times New Roman"/>
              <a:sym typeface="Times New Roman"/>
            </a:endParaRPr>
          </a:p>
        </p:txBody>
      </p:sp>
      <p:pic>
        <p:nvPicPr>
          <p:cNvPr id="2" name="Picture 1">
            <a:extLst>
              <a:ext uri="{FF2B5EF4-FFF2-40B4-BE49-F238E27FC236}">
                <a16:creationId xmlns:a16="http://schemas.microsoft.com/office/drawing/2014/main" id="{C9402D7B-DF3A-A1F2-C10D-8B9741D7032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80970" y="2827194"/>
            <a:ext cx="4360302" cy="2168139"/>
          </a:xfrm>
          <a:prstGeom prst="rect">
            <a:avLst/>
          </a:prstGeom>
          <a:noFill/>
          <a:ln>
            <a:noFill/>
          </a:ln>
        </p:spPr>
      </p:pic>
    </p:spTree>
    <p:extLst>
      <p:ext uri="{BB962C8B-B14F-4D97-AF65-F5344CB8AC3E}">
        <p14:creationId xmlns:p14="http://schemas.microsoft.com/office/powerpoint/2010/main" val="16602120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5"/>
          <p:cNvSpPr txBox="1">
            <a:spLocks noGrp="1"/>
          </p:cNvSpPr>
          <p:nvPr>
            <p:ph type="title"/>
          </p:nvPr>
        </p:nvSpPr>
        <p:spPr>
          <a:xfrm>
            <a:off x="381000" y="152400"/>
            <a:ext cx="7086600" cy="685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dirty="0">
                <a:latin typeface="Times New Roman"/>
                <a:ea typeface="Times New Roman"/>
                <a:cs typeface="Times New Roman"/>
                <a:sym typeface="Times New Roman"/>
              </a:rPr>
              <a:t>Data</a:t>
            </a:r>
            <a:r>
              <a:rPr lang="en-US" sz="2600" b="1" i="0" u="none" dirty="0">
                <a:solidFill>
                  <a:schemeClr val="dk1"/>
                </a:solidFill>
                <a:latin typeface="Times New Roman"/>
                <a:ea typeface="Times New Roman"/>
                <a:cs typeface="Times New Roman"/>
                <a:sym typeface="Times New Roman"/>
              </a:rPr>
              <a:t> Architecture (contd..)</a:t>
            </a:r>
            <a:endParaRPr dirty="0"/>
          </a:p>
        </p:txBody>
      </p:sp>
      <p:sp>
        <p:nvSpPr>
          <p:cNvPr id="362" name="Google Shape;362;p55"/>
          <p:cNvSpPr txBox="1">
            <a:spLocks noGrp="1"/>
          </p:cNvSpPr>
          <p:nvPr>
            <p:ph type="body" idx="1"/>
          </p:nvPr>
        </p:nvSpPr>
        <p:spPr>
          <a:xfrm>
            <a:off x="457199" y="975360"/>
            <a:ext cx="8085909" cy="5501640"/>
          </a:xfrm>
          <a:prstGeom prst="rect">
            <a:avLst/>
          </a:prstGeom>
          <a:noFill/>
          <a:ln>
            <a:noFill/>
          </a:ln>
        </p:spPr>
        <p:txBody>
          <a:bodyPr spcFirstLastPara="1" wrap="square" lIns="91425" tIns="45700" rIns="91425" bIns="45700" anchor="t" anchorCtr="0">
            <a:noAutofit/>
          </a:bodyPr>
          <a:lstStyle/>
          <a:p>
            <a:pPr marL="0" indent="0" algn="just">
              <a:spcBef>
                <a:spcPts val="0"/>
              </a:spcBef>
              <a:buSzPts val="2400"/>
              <a:buNone/>
            </a:pPr>
            <a:r>
              <a:rPr lang="en-US" sz="2000" b="1" u="sng" dirty="0">
                <a:latin typeface="Times New Roman"/>
                <a:cs typeface="Times New Roman"/>
                <a:sym typeface="Times New Roman"/>
              </a:rPr>
              <a:t>3. Other Structured Data Representations</a:t>
            </a:r>
          </a:p>
          <a:p>
            <a:pPr marL="342900" algn="just">
              <a:spcBef>
                <a:spcPts val="0"/>
              </a:spcBef>
              <a:buSzPts val="2400"/>
            </a:pPr>
            <a:r>
              <a:rPr lang="en-US" sz="2000" dirty="0">
                <a:latin typeface="Times New Roman" pitchFamily="18" charset="0"/>
                <a:cs typeface="Times New Roman" pitchFamily="18" charset="0"/>
              </a:rPr>
              <a:t>Apart from relational and XML we can have other representations like directories and object-oriented databases</a:t>
            </a:r>
          </a:p>
          <a:p>
            <a:pPr marL="342900" algn="just">
              <a:spcBef>
                <a:spcPts val="0"/>
              </a:spcBef>
              <a:buSzPts val="2400"/>
            </a:pPr>
            <a:r>
              <a:rPr lang="en-US" sz="2000" dirty="0">
                <a:latin typeface="Times New Roman" pitchFamily="18" charset="0"/>
                <a:cs typeface="Times New Roman" pitchFamily="18" charset="0"/>
              </a:rPr>
              <a:t>The data that resides in hierarchical data stores in the directory servers are called </a:t>
            </a:r>
            <a:r>
              <a:rPr lang="en-US" sz="2000" dirty="0">
                <a:solidFill>
                  <a:srgbClr val="FF0000"/>
                </a:solidFill>
                <a:latin typeface="Times New Roman" pitchFamily="18" charset="0"/>
                <a:cs typeface="Times New Roman" pitchFamily="18" charset="0"/>
              </a:rPr>
              <a:t>directory data</a:t>
            </a:r>
          </a:p>
          <a:p>
            <a:pPr marL="342900" algn="just">
              <a:spcBef>
                <a:spcPts val="0"/>
              </a:spcBef>
              <a:buSzPts val="2400"/>
            </a:pPr>
            <a:r>
              <a:rPr lang="en-US" sz="2000" dirty="0">
                <a:latin typeface="Times New Roman" pitchFamily="18" charset="0"/>
                <a:cs typeface="Times New Roman" pitchFamily="18" charset="0"/>
              </a:rPr>
              <a:t>Example of Directory data is the DNS servers which maps host names to the IP address</a:t>
            </a:r>
          </a:p>
          <a:p>
            <a:pPr marL="342900" algn="just">
              <a:spcBef>
                <a:spcPts val="0"/>
              </a:spcBef>
              <a:buSzPts val="2400"/>
            </a:pPr>
            <a:r>
              <a:rPr lang="en-US" sz="2000" dirty="0">
                <a:latin typeface="Times New Roman" pitchFamily="18" charset="0"/>
                <a:cs typeface="Times New Roman" pitchFamily="18" charset="0"/>
              </a:rPr>
              <a:t>Sun Java Directory Server and Microsoft Active Directory Server are the directory server products that are available</a:t>
            </a:r>
          </a:p>
          <a:p>
            <a:pPr marL="342900" algn="just">
              <a:spcBef>
                <a:spcPts val="0"/>
              </a:spcBef>
              <a:buSzPts val="2400"/>
            </a:pPr>
            <a:r>
              <a:rPr lang="en-US" sz="2000" dirty="0">
                <a:latin typeface="Times New Roman" pitchFamily="18" charset="0"/>
                <a:cs typeface="Times New Roman" pitchFamily="18" charset="0"/>
              </a:rPr>
              <a:t>Data can also be stored in object-oriented databases</a:t>
            </a:r>
          </a:p>
          <a:p>
            <a:pPr marL="342900" algn="just">
              <a:spcBef>
                <a:spcPts val="0"/>
              </a:spcBef>
              <a:buSzPts val="2400"/>
            </a:pPr>
            <a:r>
              <a:rPr lang="en-US" sz="2000" dirty="0">
                <a:latin typeface="Times New Roman" pitchFamily="18" charset="0"/>
                <a:cs typeface="Times New Roman" pitchFamily="18" charset="0"/>
              </a:rPr>
              <a:t>Databases from some vendors support object-oriented data storage</a:t>
            </a:r>
            <a:endParaRPr sz="2000" dirty="0">
              <a:latin typeface="Times New Roman" pitchFamily="18" charset="0"/>
              <a:cs typeface="Times New Roman" pitchFamily="18" charset="0"/>
            </a:endParaRPr>
          </a:p>
          <a:p>
            <a:pPr indent="-457200" algn="just">
              <a:spcBef>
                <a:spcPts val="1000"/>
              </a:spcBef>
              <a:buSzPts val="2400"/>
              <a:buNone/>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400"/>
              <a:buFont typeface="Arial"/>
              <a:buNone/>
            </a:pPr>
            <a:endParaRPr dirty="0"/>
          </a:p>
          <a:p>
            <a:pPr marL="342900" marR="0" lvl="0" indent="-215900" algn="l" rtl="0">
              <a:spcBef>
                <a:spcPts val="1400"/>
              </a:spcBef>
              <a:spcAft>
                <a:spcPts val="0"/>
              </a:spcAft>
              <a:buClr>
                <a:schemeClr val="dk1"/>
              </a:buClr>
              <a:buSzPts val="2000"/>
              <a:buFont typeface="Arial"/>
              <a:buNone/>
            </a:pPr>
            <a:endParaRPr sz="2000" b="0" i="0" u="none"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3837040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5"/>
          <p:cNvSpPr txBox="1">
            <a:spLocks noGrp="1"/>
          </p:cNvSpPr>
          <p:nvPr>
            <p:ph type="title"/>
          </p:nvPr>
        </p:nvSpPr>
        <p:spPr>
          <a:xfrm>
            <a:off x="381000" y="152400"/>
            <a:ext cx="7086600" cy="6858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dirty="0">
                <a:latin typeface="Times New Roman"/>
                <a:ea typeface="Times New Roman"/>
                <a:cs typeface="Times New Roman"/>
                <a:sym typeface="Times New Roman"/>
              </a:rPr>
              <a:t>Data</a:t>
            </a:r>
            <a:r>
              <a:rPr lang="en-US" sz="2600" b="1" i="0" u="none" dirty="0">
                <a:solidFill>
                  <a:schemeClr val="dk1"/>
                </a:solidFill>
                <a:latin typeface="Times New Roman"/>
                <a:ea typeface="Times New Roman"/>
                <a:cs typeface="Times New Roman"/>
                <a:sym typeface="Times New Roman"/>
              </a:rPr>
              <a:t> Architecture (contd..)</a:t>
            </a:r>
            <a:endParaRPr dirty="0"/>
          </a:p>
        </p:txBody>
      </p:sp>
      <p:sp>
        <p:nvSpPr>
          <p:cNvPr id="362" name="Google Shape;362;p55"/>
          <p:cNvSpPr txBox="1">
            <a:spLocks noGrp="1"/>
          </p:cNvSpPr>
          <p:nvPr>
            <p:ph type="body" idx="1"/>
          </p:nvPr>
        </p:nvSpPr>
        <p:spPr>
          <a:xfrm>
            <a:off x="457199" y="975360"/>
            <a:ext cx="8085909" cy="5501640"/>
          </a:xfrm>
          <a:prstGeom prst="rect">
            <a:avLst/>
          </a:prstGeom>
          <a:noFill/>
          <a:ln>
            <a:noFill/>
          </a:ln>
        </p:spPr>
        <p:txBody>
          <a:bodyPr spcFirstLastPara="1" wrap="square" lIns="91425" tIns="45700" rIns="91425" bIns="45700" anchor="t" anchorCtr="0">
            <a:noAutofit/>
          </a:bodyPr>
          <a:lstStyle/>
          <a:p>
            <a:pPr marL="0" indent="0" algn="just">
              <a:spcBef>
                <a:spcPts val="0"/>
              </a:spcBef>
              <a:buSzPts val="2400"/>
              <a:buNone/>
            </a:pPr>
            <a:r>
              <a:rPr lang="en-US" sz="2000" b="1" u="sng" dirty="0">
                <a:latin typeface="Times New Roman"/>
                <a:cs typeface="Times New Roman"/>
                <a:sym typeface="Times New Roman"/>
              </a:rPr>
              <a:t>4. Unstructured Data Representations</a:t>
            </a:r>
          </a:p>
          <a:p>
            <a:pPr marL="342900" algn="just">
              <a:spcBef>
                <a:spcPts val="0"/>
              </a:spcBef>
              <a:buSzPts val="2400"/>
            </a:pPr>
            <a:r>
              <a:rPr lang="en-US" sz="2000" dirty="0">
                <a:latin typeface="Times New Roman"/>
                <a:cs typeface="Times New Roman"/>
                <a:sym typeface="Times New Roman"/>
              </a:rPr>
              <a:t>The structure of the data stored in documents do not follow any standard representation which are called as unstructured data</a:t>
            </a:r>
          </a:p>
          <a:p>
            <a:pPr marL="342900" algn="just">
              <a:spcBef>
                <a:spcPts val="0"/>
              </a:spcBef>
              <a:buSzPts val="2400"/>
            </a:pPr>
            <a:r>
              <a:rPr lang="en-US" sz="2000" dirty="0">
                <a:latin typeface="Times New Roman"/>
                <a:cs typeface="Times New Roman"/>
                <a:sym typeface="Times New Roman"/>
              </a:rPr>
              <a:t>Unstructured data are </a:t>
            </a:r>
            <a:r>
              <a:rPr lang="en-US" sz="2000" dirty="0">
                <a:solidFill>
                  <a:srgbClr val="FF0000"/>
                </a:solidFill>
                <a:latin typeface="Times New Roman"/>
                <a:cs typeface="Times New Roman"/>
                <a:sym typeface="Times New Roman"/>
              </a:rPr>
              <a:t>represented as stream of binary or text data</a:t>
            </a:r>
          </a:p>
          <a:p>
            <a:pPr marL="342900" algn="just">
              <a:spcBef>
                <a:spcPts val="0"/>
              </a:spcBef>
              <a:buSzPts val="2400"/>
            </a:pPr>
            <a:r>
              <a:rPr lang="en-US" sz="2000" dirty="0">
                <a:latin typeface="Times New Roman"/>
                <a:cs typeface="Times New Roman"/>
                <a:sym typeface="Times New Roman"/>
              </a:rPr>
              <a:t>Data stored in flat files, text documents, PDFs, images ,sounds and videos are examples of unstructured data</a:t>
            </a:r>
          </a:p>
          <a:p>
            <a:pPr marL="342900" algn="just">
              <a:spcBef>
                <a:spcPts val="0"/>
              </a:spcBef>
              <a:buSzPts val="2400"/>
            </a:pPr>
            <a:r>
              <a:rPr lang="en-US" sz="2000" dirty="0">
                <a:latin typeface="Times New Roman"/>
                <a:cs typeface="Times New Roman"/>
                <a:sym typeface="Times New Roman"/>
              </a:rPr>
              <a:t>Oracle provides BLOB(Binary Large Object) to store binary data in relational tables</a:t>
            </a:r>
          </a:p>
          <a:p>
            <a:pPr marL="342900" algn="just">
              <a:spcBef>
                <a:spcPts val="0"/>
              </a:spcBef>
              <a:buSzPts val="2400"/>
            </a:pPr>
            <a:endParaRPr lang="en-US" sz="2000" dirty="0">
              <a:latin typeface="Times New Roman"/>
              <a:cs typeface="Times New Roman"/>
              <a:sym typeface="Times New Roman"/>
            </a:endParaRPr>
          </a:p>
          <a:p>
            <a:pPr marL="0" indent="0" algn="just">
              <a:spcBef>
                <a:spcPts val="0"/>
              </a:spcBef>
              <a:buSzPts val="2400"/>
              <a:buNone/>
            </a:pPr>
            <a:endParaRPr sz="2000" dirty="0">
              <a:latin typeface="Times New Roman" pitchFamily="18" charset="0"/>
              <a:cs typeface="Times New Roman" pitchFamily="18" charset="0"/>
            </a:endParaRPr>
          </a:p>
          <a:p>
            <a:pPr indent="-457200" algn="just">
              <a:spcBef>
                <a:spcPts val="1000"/>
              </a:spcBef>
              <a:buSzPts val="2400"/>
              <a:buNone/>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indent="-457200" algn="just">
              <a:spcBef>
                <a:spcPts val="1000"/>
              </a:spcBef>
              <a:buSzPts val="2400"/>
            </a:pPr>
            <a:endParaRPr lang="en-US" sz="2000" dirty="0">
              <a:latin typeface="Times New Roman"/>
              <a:cs typeface="Times New Roman"/>
              <a:sym typeface="Times New Roman"/>
            </a:endParaRPr>
          </a:p>
          <a:p>
            <a:pPr marL="457200" marR="0" lvl="0" indent="-457200" algn="just" rtl="0">
              <a:lnSpc>
                <a:spcPct val="100000"/>
              </a:lnSpc>
              <a:spcBef>
                <a:spcPts val="1000"/>
              </a:spcBef>
              <a:spcAft>
                <a:spcPts val="0"/>
              </a:spcAft>
              <a:buClr>
                <a:schemeClr val="dk1"/>
              </a:buClr>
              <a:buSzPts val="2400"/>
              <a:buFont typeface="Arial"/>
              <a:buNone/>
            </a:pPr>
            <a:endParaRPr dirty="0"/>
          </a:p>
          <a:p>
            <a:pPr marL="342900" marR="0" lvl="0" indent="-215900" algn="l" rtl="0">
              <a:spcBef>
                <a:spcPts val="1400"/>
              </a:spcBef>
              <a:spcAft>
                <a:spcPts val="0"/>
              </a:spcAft>
              <a:buClr>
                <a:schemeClr val="dk1"/>
              </a:buClr>
              <a:buSzPts val="2000"/>
              <a:buFont typeface="Arial"/>
              <a:buNone/>
            </a:pPr>
            <a:endParaRPr sz="2000" b="0" i="0" u="none"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643667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381000" y="228600"/>
            <a:ext cx="6781800" cy="8382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2600"/>
              <a:buFont typeface="Times New Roman"/>
              <a:buNone/>
            </a:pPr>
            <a:r>
              <a:rPr lang="en-US" sz="2600" b="1" i="0" u="none">
                <a:solidFill>
                  <a:schemeClr val="dk1"/>
                </a:solidFill>
                <a:latin typeface="Times New Roman"/>
                <a:ea typeface="Times New Roman"/>
                <a:cs typeface="Times New Roman"/>
                <a:sym typeface="Times New Roman"/>
              </a:rPr>
              <a:t>Enterprise Architecture (contd..)</a:t>
            </a:r>
            <a:endParaRPr/>
          </a:p>
        </p:txBody>
      </p:sp>
      <p:sp>
        <p:nvSpPr>
          <p:cNvPr id="139" name="Google Shape;139;p21"/>
          <p:cNvSpPr txBox="1">
            <a:spLocks noGrp="1"/>
          </p:cNvSpPr>
          <p:nvPr>
            <p:ph type="body" idx="1"/>
          </p:nvPr>
        </p:nvSpPr>
        <p:spPr>
          <a:xfrm>
            <a:off x="457200" y="1219200"/>
            <a:ext cx="8153400" cy="5334000"/>
          </a:xfrm>
          <a:prstGeom prst="rect">
            <a:avLst/>
          </a:prstGeom>
          <a:noFill/>
          <a:ln>
            <a:noFill/>
          </a:ln>
        </p:spPr>
        <p:txBody>
          <a:bodyPr spcFirstLastPara="1" wrap="square" lIns="91425" tIns="45700" rIns="91425" bIns="45700" anchor="t" anchorCtr="0">
            <a:noAutofit/>
          </a:bodyPr>
          <a:lstStyle/>
          <a:p>
            <a:pPr marL="457200" marR="0" lvl="0" indent="-457200" algn="just" rtl="0">
              <a:lnSpc>
                <a:spcPct val="100000"/>
              </a:lnSpc>
              <a:spcBef>
                <a:spcPts val="0"/>
              </a:spcBef>
              <a:spcAft>
                <a:spcPts val="0"/>
              </a:spcAft>
              <a:buClr>
                <a:schemeClr val="dk1"/>
              </a:buClr>
              <a:buSzPts val="2000"/>
              <a:buFont typeface="Arial"/>
              <a:buNone/>
            </a:pPr>
            <a:r>
              <a:rPr lang="en-US" sz="2000" b="1" i="0" u="none">
                <a:solidFill>
                  <a:schemeClr val="dk1"/>
                </a:solidFill>
                <a:latin typeface="Times New Roman"/>
                <a:ea typeface="Times New Roman"/>
                <a:cs typeface="Times New Roman"/>
                <a:sym typeface="Times New Roman"/>
              </a:rPr>
              <a:t>TOGAF Architecture Domains </a:t>
            </a:r>
            <a:endParaRPr/>
          </a:p>
          <a:p>
            <a:pPr marL="457200" marR="0" lvl="0" indent="-457200" algn="just" rtl="0">
              <a:lnSpc>
                <a:spcPct val="100000"/>
              </a:lnSpc>
              <a:spcBef>
                <a:spcPts val="1000"/>
              </a:spcBef>
              <a:spcAft>
                <a:spcPts val="0"/>
              </a:spcAft>
              <a:buClr>
                <a:schemeClr val="dk1"/>
              </a:buClr>
              <a:buSzPts val="2000"/>
              <a:buFont typeface="Arial"/>
              <a:buAutoNum type="arabicPeriod"/>
            </a:pPr>
            <a:r>
              <a:rPr lang="en-US" sz="2000" b="1" i="0" u="none">
                <a:solidFill>
                  <a:schemeClr val="dk1"/>
                </a:solidFill>
                <a:latin typeface="Times New Roman"/>
                <a:ea typeface="Times New Roman"/>
                <a:cs typeface="Times New Roman"/>
                <a:sym typeface="Times New Roman"/>
              </a:rPr>
              <a:t>Business architecture: </a:t>
            </a:r>
            <a:r>
              <a:rPr lang="en-US" sz="2000" b="0" i="0" u="none">
                <a:solidFill>
                  <a:schemeClr val="dk1"/>
                </a:solidFill>
                <a:latin typeface="Times New Roman"/>
                <a:ea typeface="Times New Roman"/>
                <a:cs typeface="Times New Roman"/>
                <a:sym typeface="Times New Roman"/>
              </a:rPr>
              <a:t>focuses on the overall strategy and governance of the business processes and other key elements of the business such as business goals, lines of business, business locations, business organization, business events and business process.</a:t>
            </a:r>
            <a:endParaRPr/>
          </a:p>
          <a:p>
            <a:pPr marL="457200" marR="0" lvl="0" indent="-457200" algn="just" rtl="0">
              <a:lnSpc>
                <a:spcPct val="100000"/>
              </a:lnSpc>
              <a:spcBef>
                <a:spcPts val="1000"/>
              </a:spcBef>
              <a:spcAft>
                <a:spcPts val="0"/>
              </a:spcAft>
              <a:buClr>
                <a:schemeClr val="dk1"/>
              </a:buClr>
              <a:buSzPts val="2000"/>
              <a:buFont typeface="Arial"/>
              <a:buAutoNum type="arabicPeriod"/>
            </a:pPr>
            <a:r>
              <a:rPr lang="en-US" sz="2000" b="1" i="0" u="none">
                <a:solidFill>
                  <a:schemeClr val="dk1"/>
                </a:solidFill>
                <a:latin typeface="Times New Roman"/>
                <a:ea typeface="Times New Roman"/>
                <a:cs typeface="Times New Roman"/>
                <a:sym typeface="Times New Roman"/>
              </a:rPr>
              <a:t>Applications architecture:  </a:t>
            </a:r>
            <a:r>
              <a:rPr lang="en-US" sz="2000" b="0" i="0" u="none">
                <a:solidFill>
                  <a:schemeClr val="dk1"/>
                </a:solidFill>
                <a:latin typeface="Times New Roman"/>
                <a:ea typeface="Times New Roman"/>
                <a:cs typeface="Times New Roman"/>
                <a:sym typeface="Times New Roman"/>
              </a:rPr>
              <a:t>is the structure of interconnection and interactions of all the applications in an enterprise and maps to the underlying enterprise business processes</a:t>
            </a:r>
            <a:r>
              <a:rPr lang="en-US" sz="2300" b="0" i="0" u="none">
                <a:solidFill>
                  <a:srgbClr val="002060"/>
                </a:solidFill>
                <a:latin typeface="Calibri"/>
                <a:ea typeface="Calibri"/>
                <a:cs typeface="Calibri"/>
                <a:sym typeface="Calibri"/>
              </a:rPr>
              <a:t>.</a:t>
            </a:r>
            <a:endParaRPr/>
          </a:p>
          <a:p>
            <a:pPr marL="457200" marR="0" lvl="0" indent="-457200" algn="just" rtl="0">
              <a:lnSpc>
                <a:spcPct val="100000"/>
              </a:lnSpc>
              <a:spcBef>
                <a:spcPts val="1000"/>
              </a:spcBef>
              <a:spcAft>
                <a:spcPts val="0"/>
              </a:spcAft>
              <a:buClr>
                <a:schemeClr val="dk1"/>
              </a:buClr>
              <a:buSzPts val="2000"/>
              <a:buFont typeface="Arial"/>
              <a:buAutoNum type="arabicPeriod"/>
            </a:pPr>
            <a:r>
              <a:rPr lang="en-US" sz="2000" b="1" i="0" u="none">
                <a:solidFill>
                  <a:schemeClr val="dk1"/>
                </a:solidFill>
                <a:latin typeface="Times New Roman"/>
                <a:ea typeface="Times New Roman"/>
                <a:cs typeface="Times New Roman"/>
                <a:sym typeface="Times New Roman"/>
              </a:rPr>
              <a:t>Data architecture:</a:t>
            </a:r>
            <a:r>
              <a:rPr lang="en-US" sz="2000" b="0" i="0" u="none">
                <a:solidFill>
                  <a:schemeClr val="dk1"/>
                </a:solidFill>
                <a:latin typeface="Times New Roman"/>
                <a:ea typeface="Times New Roman"/>
                <a:cs typeface="Times New Roman"/>
                <a:sym typeface="Times New Roman"/>
              </a:rPr>
              <a:t> focuses on the overall data assets – both logical and physical that an organization possesses. It defines how the data is being organized in the application, Data models, data life cycle management and security of data. Data architecture is sometimes referred to as information architecture</a:t>
            </a:r>
            <a:endParaRPr/>
          </a:p>
          <a:p>
            <a:pPr marL="342900" marR="0" lvl="0" indent="-215900" algn="l" rtl="0">
              <a:spcBef>
                <a:spcPts val="1400"/>
              </a:spcBef>
              <a:spcAft>
                <a:spcPts val="0"/>
              </a:spcAft>
              <a:buClr>
                <a:schemeClr val="dk1"/>
              </a:buClr>
              <a:buSzPts val="2000"/>
              <a:buFont typeface="Arial"/>
              <a:buNone/>
            </a:pPr>
            <a:endParaRPr sz="2000" b="0" i="0" u="none">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1477</TotalTime>
  <Words>5457</Words>
  <Application>Microsoft Office PowerPoint</Application>
  <PresentationFormat>On-screen Show (4:3)</PresentationFormat>
  <Paragraphs>1136</Paragraphs>
  <Slides>84</Slides>
  <Notes>84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84</vt:i4>
      </vt:variant>
    </vt:vector>
  </HeadingPairs>
  <TitlesOfParts>
    <vt:vector size="88" baseType="lpstr">
      <vt:lpstr>Arial</vt:lpstr>
      <vt:lpstr>Calibri</vt:lpstr>
      <vt:lpstr>Times New Roman</vt:lpstr>
      <vt:lpstr>Office Theme</vt:lpstr>
      <vt:lpstr>PowerPoint Presentation</vt:lpstr>
      <vt:lpstr>Architecture</vt:lpstr>
      <vt:lpstr>Views and Viewpoints</vt:lpstr>
      <vt:lpstr>Enterprise Architecture</vt:lpstr>
      <vt:lpstr>Enterprise Architecture (contd..)</vt:lpstr>
      <vt:lpstr>Enterprise Architecture (contd..)</vt:lpstr>
      <vt:lpstr>Enterprise Architecture (contd..)</vt:lpstr>
      <vt:lpstr>Enterprise Architecture (contd..)</vt:lpstr>
      <vt:lpstr>Enterprise Architecture (contd..)</vt:lpstr>
      <vt:lpstr>Enterprise Architecture (contd..)</vt:lpstr>
      <vt:lpstr>Enterprise Architecture (contd..)</vt:lpstr>
      <vt:lpstr>Enterprise Architecture (contd..)</vt:lpstr>
      <vt:lpstr>Enterprise Architecture (contd..)</vt:lpstr>
      <vt:lpstr>Enterprise Architecture (contd..)</vt:lpstr>
      <vt:lpstr>Logical Architecture</vt:lpstr>
      <vt:lpstr>Logical Architecture (contd..)</vt:lpstr>
      <vt:lpstr>Logical Architecture (contd..)</vt:lpstr>
      <vt:lpstr>Logical Architecture (contd..)</vt:lpstr>
      <vt:lpstr>Logical Architecture (contd..)</vt:lpstr>
      <vt:lpstr>Logical Architecture (contd..)</vt:lpstr>
      <vt:lpstr>Logical Architecture of LoMS (Loan Management System)</vt:lpstr>
      <vt:lpstr>Technical Architecture</vt:lpstr>
      <vt:lpstr>Technical Architecture of LoMS </vt:lpstr>
      <vt:lpstr>Technical Architecture (contd..)</vt:lpstr>
      <vt:lpstr>Technical Architecture (contd..)</vt:lpstr>
      <vt:lpstr>Technical Architecture (contd..)</vt:lpstr>
      <vt:lpstr>Technical Architecture (contd..)</vt:lpstr>
      <vt:lpstr>Technical Architecture (contd..)</vt:lpstr>
      <vt:lpstr>Technical Architecture (contd..)</vt:lpstr>
      <vt:lpstr>Technical Architecture (contd..)</vt:lpstr>
      <vt:lpstr>Technical Architecture (contd..)</vt:lpstr>
      <vt:lpstr>Technical Architecture (contd..)</vt:lpstr>
      <vt:lpstr>Technical Architecture (contd..)</vt:lpstr>
      <vt:lpstr>Technical Architecture (contd..)</vt:lpstr>
      <vt:lpstr>Technical Architecture (contd..)</vt:lpstr>
      <vt:lpstr>Technical Architecture (contd..)</vt:lpstr>
      <vt:lpstr>Technical Architecture (contd..)</vt:lpstr>
      <vt:lpstr>Technical Architecture (contd..)</vt:lpstr>
      <vt:lpstr>Technical Architecture (contd..)</vt:lpstr>
      <vt:lpstr>Technical Architecture (contd..)</vt:lpstr>
      <vt:lpstr>Technical Architecture (contd..)</vt:lpstr>
      <vt:lpstr>Technical Architecture (contd..)</vt:lpstr>
      <vt:lpstr>Technical Architecture (contd..)</vt:lpstr>
      <vt:lpstr>Technical Architecture (contd..)</vt:lpstr>
      <vt:lpstr>Technical Architecture (contd..)</vt:lpstr>
      <vt:lpstr>Technical Architecture (contd..)</vt:lpstr>
      <vt:lpstr>Technical Architecture (contd..)</vt:lpstr>
      <vt:lpstr>Technical Architecture (contd..)</vt:lpstr>
      <vt:lpstr>Technical Architecture (contd..)</vt:lpstr>
      <vt:lpstr>Technical Architecture (contd..)</vt:lpstr>
      <vt:lpstr>Technical Architecture (contd..)</vt:lpstr>
      <vt:lpstr>Technical Architecture (contd..)</vt:lpstr>
      <vt:lpstr>Technical Architecture (contd..)</vt:lpstr>
      <vt:lpstr>Technical Architecture (contd..)</vt:lpstr>
      <vt:lpstr>Technical Architecture (contd..)</vt:lpstr>
      <vt:lpstr>Technical Architecture (contd..)</vt:lpstr>
      <vt:lpstr>Technical Architecture (contd..)</vt:lpstr>
      <vt:lpstr>Technical Architecture (contd..)</vt:lpstr>
      <vt:lpstr>Technical Architecture (contd..)</vt:lpstr>
      <vt:lpstr>Technical Architecture (contd..)</vt:lpstr>
      <vt:lpstr>Technical Architecture (contd..)</vt:lpstr>
      <vt:lpstr>Technical Architecture (contd..)</vt:lpstr>
      <vt:lpstr>Technical Architecture (contd..)</vt:lpstr>
      <vt:lpstr>Technical Architecture (contd..)</vt:lpstr>
      <vt:lpstr>Technical Architecture (contd..)</vt:lpstr>
      <vt:lpstr>Technical Architecture (contd..)</vt:lpstr>
      <vt:lpstr>Technical Architecture (contd..)</vt:lpstr>
      <vt:lpstr>Technical Architecture (contd..)</vt:lpstr>
      <vt:lpstr>Technical Architecture (contd..)</vt:lpstr>
      <vt:lpstr>Technical Architecture (contd..)</vt:lpstr>
      <vt:lpstr>Technical Architecture (contd..)</vt:lpstr>
      <vt:lpstr>Technical Architecture (contd..)</vt:lpstr>
      <vt:lpstr>Technical Architecture (contd..)</vt:lpstr>
      <vt:lpstr>Technical Architecture (contd..)</vt:lpstr>
      <vt:lpstr>Technical Architecture (contd..)</vt:lpstr>
      <vt:lpstr>Data Architecture</vt:lpstr>
      <vt:lpstr>Data Architecture (contd..)</vt:lpstr>
      <vt:lpstr>Data Architecture (contd..)</vt:lpstr>
      <vt:lpstr>Data Architecture (contd..)</vt:lpstr>
      <vt:lpstr>Data Architecture (contd..)</vt:lpstr>
      <vt:lpstr>Data Architecture (contd..)</vt:lpstr>
      <vt:lpstr>Data Architecture (contd..)</vt:lpstr>
      <vt:lpstr>Data Architecture (contd..)</vt:lpstr>
      <vt:lpstr>Data Architecture (contd..)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cp:lastModifiedBy>Mohanapriya S</cp:lastModifiedBy>
  <cp:revision>325</cp:revision>
  <dcterms:modified xsi:type="dcterms:W3CDTF">2023-11-14T12:23:48Z</dcterms:modified>
</cp:coreProperties>
</file>